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15"/>
  </p:notesMasterIdLst>
  <p:sldIdLst>
    <p:sldId id="375" r:id="rId3"/>
    <p:sldId id="395" r:id="rId4"/>
    <p:sldId id="429" r:id="rId5"/>
    <p:sldId id="410" r:id="rId6"/>
    <p:sldId id="266" r:id="rId7"/>
    <p:sldId id="409" r:id="rId8"/>
    <p:sldId id="430" r:id="rId9"/>
    <p:sldId id="413" r:id="rId10"/>
    <p:sldId id="431" r:id="rId11"/>
    <p:sldId id="414" r:id="rId12"/>
    <p:sldId id="399" r:id="rId13"/>
    <p:sldId id="41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8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iello, Pauline" initials="MP" lastIdx="7" clrIdx="0">
    <p:extLst>
      <p:ext uri="{19B8F6BF-5375-455C-9EA6-DF929625EA0E}">
        <p15:presenceInfo xmlns:p15="http://schemas.microsoft.com/office/powerpoint/2012/main" userId="S::pam113@pitt.edu::241ab7cc-7542-4bde-84b0-350aac2de0b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19191"/>
    <a:srgbClr val="FF9300"/>
    <a:srgbClr val="000000"/>
    <a:srgbClr val="FF40FF"/>
    <a:srgbClr val="00FB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127"/>
    <p:restoredTop sz="95964"/>
  </p:normalViewPr>
  <p:slideViewPr>
    <p:cSldViewPr snapToGrid="0" snapToObjects="1" showGuides="1">
      <p:cViewPr varScale="1">
        <p:scale>
          <a:sx n="102" d="100"/>
          <a:sy n="102" d="100"/>
        </p:scale>
        <p:origin x="192" y="744"/>
      </p:cViewPr>
      <p:guideLst>
        <p:guide orient="horz" pos="2784"/>
        <p:guide pos="3840"/>
      </p:guideLst>
    </p:cSldViewPr>
  </p:slideViewPr>
  <p:notesTextViewPr>
    <p:cViewPr>
      <p:scale>
        <a:sx n="20" d="100"/>
        <a:sy n="20" d="100"/>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hdphoto1.wdp>
</file>

<file path=ppt/media/image1.png>
</file>

<file path=ppt/media/image10.tiff>
</file>

<file path=ppt/media/image11.tiff>
</file>

<file path=ppt/media/image12.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DB9857-19C8-D744-BAC4-E3DF1438087B}" type="datetimeFigureOut">
              <a:rPr lang="en-US" smtClean="0"/>
              <a:t>4/27/20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49C0A5-5B32-E543-A9DF-00F82E1BA666}" type="slidenum">
              <a:rPr lang="en-US" smtClean="0"/>
              <a:t>‹#›</a:t>
            </a:fld>
            <a:endParaRPr lang="en-US"/>
          </a:p>
        </p:txBody>
      </p:sp>
    </p:spTree>
    <p:extLst>
      <p:ext uri="{BB962C8B-B14F-4D97-AF65-F5344CB8AC3E}">
        <p14:creationId xmlns:p14="http://schemas.microsoft.com/office/powerpoint/2010/main" val="3474632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49C0A5-5B32-E543-A9DF-00F82E1BA666}" type="slidenum">
              <a:rPr lang="en-US" smtClean="0"/>
              <a:t>2</a:t>
            </a:fld>
            <a:endParaRPr lang="en-US"/>
          </a:p>
        </p:txBody>
      </p:sp>
    </p:spTree>
    <p:extLst>
      <p:ext uri="{BB962C8B-B14F-4D97-AF65-F5344CB8AC3E}">
        <p14:creationId xmlns:p14="http://schemas.microsoft.com/office/powerpoint/2010/main" val="42514423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49C0A5-5B32-E543-A9DF-00F82E1BA666}" type="slidenum">
              <a:rPr lang="en-US" smtClean="0"/>
              <a:t>4</a:t>
            </a:fld>
            <a:endParaRPr lang="en-US"/>
          </a:p>
        </p:txBody>
      </p:sp>
    </p:spTree>
    <p:extLst>
      <p:ext uri="{BB962C8B-B14F-4D97-AF65-F5344CB8AC3E}">
        <p14:creationId xmlns:p14="http://schemas.microsoft.com/office/powerpoint/2010/main" val="4212654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(B) FDG Change: P values reported represent Dunn’s test, adjusted for the following (3) comparisons: reactivators vs non-reactivators within treatments and reactivators between treatments.   New grans and new lobes: Mann-Whitney test compared reactivators between treatments.  Open circles represent animals with EP evident on scan before immune suppressant.</a:t>
            </a:r>
          </a:p>
          <a:p>
            <a:endParaRPr lang="en-US" dirty="0"/>
          </a:p>
        </p:txBody>
      </p:sp>
      <p:sp>
        <p:nvSpPr>
          <p:cNvPr id="4" name="Slide Number Placeholder 3"/>
          <p:cNvSpPr>
            <a:spLocks noGrp="1"/>
          </p:cNvSpPr>
          <p:nvPr>
            <p:ph type="sldNum" sz="quarter" idx="5"/>
          </p:nvPr>
        </p:nvSpPr>
        <p:spPr/>
        <p:txBody>
          <a:bodyPr/>
          <a:lstStyle/>
          <a:p>
            <a:fld id="{7249C0A5-5B32-E543-A9DF-00F82E1BA666}" type="slidenum">
              <a:rPr lang="en-US" smtClean="0"/>
              <a:t>5</a:t>
            </a:fld>
            <a:endParaRPr lang="en-US"/>
          </a:p>
        </p:txBody>
      </p:sp>
    </p:spTree>
    <p:extLst>
      <p:ext uri="{BB962C8B-B14F-4D97-AF65-F5344CB8AC3E}">
        <p14:creationId xmlns:p14="http://schemas.microsoft.com/office/powerpoint/2010/main" val="1067336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49C0A5-5B32-E543-A9DF-00F82E1BA666}" type="slidenum">
              <a:rPr lang="en-US" smtClean="0"/>
              <a:t>7</a:t>
            </a:fld>
            <a:endParaRPr lang="en-US"/>
          </a:p>
        </p:txBody>
      </p:sp>
    </p:spTree>
    <p:extLst>
      <p:ext uri="{BB962C8B-B14F-4D97-AF65-F5344CB8AC3E}">
        <p14:creationId xmlns:p14="http://schemas.microsoft.com/office/powerpoint/2010/main" val="18540435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49C0A5-5B32-E543-A9DF-00F82E1BA666}" type="slidenum">
              <a:rPr lang="en-US" smtClean="0"/>
              <a:t>8</a:t>
            </a:fld>
            <a:endParaRPr lang="en-US"/>
          </a:p>
        </p:txBody>
      </p:sp>
    </p:spTree>
    <p:extLst>
      <p:ext uri="{BB962C8B-B14F-4D97-AF65-F5344CB8AC3E}">
        <p14:creationId xmlns:p14="http://schemas.microsoft.com/office/powerpoint/2010/main" val="26949100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49C0A5-5B32-E543-A9DF-00F82E1BA666}" type="slidenum">
              <a:rPr lang="en-US" smtClean="0"/>
              <a:t>10</a:t>
            </a:fld>
            <a:endParaRPr lang="en-US"/>
          </a:p>
        </p:txBody>
      </p:sp>
    </p:spTree>
    <p:extLst>
      <p:ext uri="{BB962C8B-B14F-4D97-AF65-F5344CB8AC3E}">
        <p14:creationId xmlns:p14="http://schemas.microsoft.com/office/powerpoint/2010/main" val="1721173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49C0A5-5B32-E543-A9DF-00F82E1BA666}" type="slidenum">
              <a:rPr lang="en-US" smtClean="0"/>
              <a:t>11</a:t>
            </a:fld>
            <a:endParaRPr lang="en-US"/>
          </a:p>
        </p:txBody>
      </p:sp>
    </p:spTree>
    <p:extLst>
      <p:ext uri="{BB962C8B-B14F-4D97-AF65-F5344CB8AC3E}">
        <p14:creationId xmlns:p14="http://schemas.microsoft.com/office/powerpoint/2010/main" val="27432981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49C0A5-5B32-E543-A9DF-00F82E1BA666}" type="slidenum">
              <a:rPr lang="en-US" smtClean="0"/>
              <a:t>12</a:t>
            </a:fld>
            <a:endParaRPr lang="en-US"/>
          </a:p>
        </p:txBody>
      </p:sp>
    </p:spTree>
    <p:extLst>
      <p:ext uri="{BB962C8B-B14F-4D97-AF65-F5344CB8AC3E}">
        <p14:creationId xmlns:p14="http://schemas.microsoft.com/office/powerpoint/2010/main" val="1250763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7932C-191F-B448-82A4-B14DACDD77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CD115C1-5986-1040-9CED-D105715793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356FA10-7790-C340-B723-E9B90DDF6369}"/>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5" name="Footer Placeholder 4">
            <a:extLst>
              <a:ext uri="{FF2B5EF4-FFF2-40B4-BE49-F238E27FC236}">
                <a16:creationId xmlns:a16="http://schemas.microsoft.com/office/drawing/2014/main" id="{A870CFCD-4A58-3E43-99EF-E8ED1B8552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598E03-7D6C-534E-89BF-C09A050AAA2F}"/>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4074026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EBE06-CC8C-5E46-A525-A5F96F7676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F625E3-D05F-1E49-832E-DF499A6D383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03F9B1-1E49-8B42-AAA0-FECCB2F6CA0B}"/>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5" name="Footer Placeholder 4">
            <a:extLst>
              <a:ext uri="{FF2B5EF4-FFF2-40B4-BE49-F238E27FC236}">
                <a16:creationId xmlns:a16="http://schemas.microsoft.com/office/drawing/2014/main" id="{3DA72D21-414D-5343-A058-FD6B09CEF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9B7020-C410-2045-8229-4F2F296C9AF6}"/>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34912150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577733-2CA6-1747-9AE8-D81CAD0E36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FF7CEC7-353F-5942-89A0-21E2C44D8BC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662599-C070-1548-BB56-616D4BE3B35A}"/>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5" name="Footer Placeholder 4">
            <a:extLst>
              <a:ext uri="{FF2B5EF4-FFF2-40B4-BE49-F238E27FC236}">
                <a16:creationId xmlns:a16="http://schemas.microsoft.com/office/drawing/2014/main" id="{66ED6F9F-B249-E343-9AFA-C58F9C672E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ED84E2-1733-514D-ADC9-97F1C96C8255}"/>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35956558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A1538-1CD4-7646-8C37-A12A8CABD3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C47BA20-15B1-0A44-9C32-17EEAB9657E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D056533-EC6D-224F-8EF8-BC9E947BA8F0}"/>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5" name="Footer Placeholder 4">
            <a:extLst>
              <a:ext uri="{FF2B5EF4-FFF2-40B4-BE49-F238E27FC236}">
                <a16:creationId xmlns:a16="http://schemas.microsoft.com/office/drawing/2014/main" id="{A5874F4A-1CEC-7348-9795-A4EE05538F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036CE9-E24D-4D46-BEA8-49A8B095CE3C}"/>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1705039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2925C-1AB0-C042-ABBA-2A4A4C13F7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D4ED62-38A0-3545-9419-DFD76AB363B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2A6977-3D3A-F04C-A795-756698715E4A}"/>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5" name="Footer Placeholder 4">
            <a:extLst>
              <a:ext uri="{FF2B5EF4-FFF2-40B4-BE49-F238E27FC236}">
                <a16:creationId xmlns:a16="http://schemas.microsoft.com/office/drawing/2014/main" id="{A5B75687-C25A-A747-A9BB-92514341DF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7A36F7-A3F0-CC4F-BEAE-7977707E9D0B}"/>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733690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82FF3-C019-E04C-A868-E683A8AB4F5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C922D6B-0137-5143-8351-67D23BBB4D2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06C3E76-14A0-0A4A-BADD-90FDE9C2AE1D}"/>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5" name="Footer Placeholder 4">
            <a:extLst>
              <a:ext uri="{FF2B5EF4-FFF2-40B4-BE49-F238E27FC236}">
                <a16:creationId xmlns:a16="http://schemas.microsoft.com/office/drawing/2014/main" id="{0938AA16-1DDD-374C-BE47-39B3036EB6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4A8B7-DB70-8A4E-A384-764EBC0EAF0B}"/>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12653205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C6976-D9FF-8245-998E-D186716568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C9074C-9498-DE47-86BC-1A2B7A1578D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9A5C92E-C780-2A41-9869-99D715B9EB6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F354690-01E2-0745-A477-D654D7C00D16}"/>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6" name="Footer Placeholder 5">
            <a:extLst>
              <a:ext uri="{FF2B5EF4-FFF2-40B4-BE49-F238E27FC236}">
                <a16:creationId xmlns:a16="http://schemas.microsoft.com/office/drawing/2014/main" id="{456B51E0-5CA0-B24D-AF19-C528CBC7DA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B6C206-9997-A942-BD1F-890B6277EFAF}"/>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354610287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6290F-070D-E343-9EC6-FE659E1CC1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01822D-9038-E14E-8590-0A20A646C9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0B037DF-387D-284E-8445-9A8E9F29206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246A9D-E81B-AF48-9115-777EAF96A1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F3A4C98-1E7D-AA4A-AF90-C3E9B9274873}"/>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814B4F-D4F0-1247-B57C-5F0B4404FC19}"/>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8" name="Footer Placeholder 7">
            <a:extLst>
              <a:ext uri="{FF2B5EF4-FFF2-40B4-BE49-F238E27FC236}">
                <a16:creationId xmlns:a16="http://schemas.microsoft.com/office/drawing/2014/main" id="{77B185B3-8771-A849-B927-D506B54832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D8A029-21F3-8943-9ADE-2E1B625AC1BF}"/>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17154416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C74E5-78D6-EC41-9CFF-FB79A2F5F0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5281E38-7C35-6F4B-BF74-1D5DFA25DBAB}"/>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4" name="Footer Placeholder 3">
            <a:extLst>
              <a:ext uri="{FF2B5EF4-FFF2-40B4-BE49-F238E27FC236}">
                <a16:creationId xmlns:a16="http://schemas.microsoft.com/office/drawing/2014/main" id="{FC4C6372-59B1-5F4F-9868-A5F9D679F9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84A2ED0-7C49-0145-BE14-E09B8DCD55AF}"/>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19567739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80AC34C-6616-5B47-BF1C-5F50C59F72B7}"/>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3" name="Footer Placeholder 2">
            <a:extLst>
              <a:ext uri="{FF2B5EF4-FFF2-40B4-BE49-F238E27FC236}">
                <a16:creationId xmlns:a16="http://schemas.microsoft.com/office/drawing/2014/main" id="{F32A008C-C2F8-0D4A-9E35-A349E1355C2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461C1B0-E6D6-D44E-AFA3-1B656E22F77E}"/>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37092315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4B0BD-5E4A-9549-B653-6A828A519C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D27B308-AF59-BF40-994E-C042A8FE04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F3703C-6AAB-1A40-B807-F6B34BCA7D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119F51A-78A9-0643-B2FC-5BC6ED2C7724}"/>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6" name="Footer Placeholder 5">
            <a:extLst>
              <a:ext uri="{FF2B5EF4-FFF2-40B4-BE49-F238E27FC236}">
                <a16:creationId xmlns:a16="http://schemas.microsoft.com/office/drawing/2014/main" id="{03F3D48E-C353-8B45-8FCB-07AB13AB04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3E0D16-ED49-2F48-A4AF-B92F656C7AA8}"/>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3019951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A1B79-F282-594D-B30D-1C7C39BFD7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170ADE-1FB3-994E-8B2F-83E6711FD7E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3AABC2-82E2-3947-96ED-A8146B071164}"/>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5" name="Footer Placeholder 4">
            <a:extLst>
              <a:ext uri="{FF2B5EF4-FFF2-40B4-BE49-F238E27FC236}">
                <a16:creationId xmlns:a16="http://schemas.microsoft.com/office/drawing/2014/main" id="{8D5C9987-7799-8E48-99A6-D95CEC53DA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31D915C-2C7A-CA47-A5DB-369E056CC14C}"/>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8531170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5632E-59AD-7B46-BD74-EE7E0F65CA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6E03CB9-F0F8-4344-8721-46954FDA16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9220EE-E517-A14D-B0DA-536ED033D3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2FD0DA6-FD2C-6941-A49C-C8FBDF6BD888}"/>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6" name="Footer Placeholder 5">
            <a:extLst>
              <a:ext uri="{FF2B5EF4-FFF2-40B4-BE49-F238E27FC236}">
                <a16:creationId xmlns:a16="http://schemas.microsoft.com/office/drawing/2014/main" id="{52731383-80D4-A648-88EA-F045AD4195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C8EABB-DA27-024A-99AF-34535F35AC50}"/>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30379519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057E8-C47B-914C-A701-9285193C6F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43E848-7422-A145-AD8C-8D78ADAAA4C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E123DE-66F7-EF40-896A-2CA53B008658}"/>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5" name="Footer Placeholder 4">
            <a:extLst>
              <a:ext uri="{FF2B5EF4-FFF2-40B4-BE49-F238E27FC236}">
                <a16:creationId xmlns:a16="http://schemas.microsoft.com/office/drawing/2014/main" id="{609889D2-DEEF-AD47-8ABF-FE65798F50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C6CD82-64DC-0F48-A42A-12CE9212C9C7}"/>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6254892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21074B-5B60-324B-9C77-634EE6F148F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EC1247-01B4-D54E-AF71-F237F4E56AB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EA9C9-0F2E-134D-A423-5B8524AEB411}"/>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5" name="Footer Placeholder 4">
            <a:extLst>
              <a:ext uri="{FF2B5EF4-FFF2-40B4-BE49-F238E27FC236}">
                <a16:creationId xmlns:a16="http://schemas.microsoft.com/office/drawing/2014/main" id="{2D85881E-8008-E147-897D-0ABE15688B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2829A4-6844-9242-8189-B3B64F2A3A44}"/>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31978549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96D60-DAC4-6C4C-8032-EF5D6935AE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F06781-D3A0-2C4B-962C-E8086C853F00}"/>
              </a:ext>
            </a:extLst>
          </p:cNvPr>
          <p:cNvSpPr>
            <a:spLocks noGrp="1"/>
          </p:cNvSpPr>
          <p:nvPr>
            <p:ph type="dt" sz="half" idx="10"/>
          </p:nvPr>
        </p:nvSpPr>
        <p:spPr/>
        <p:txBody>
          <a:bodyPr/>
          <a:lstStyle/>
          <a:p>
            <a:fld id="{14BB294D-59C4-5649-A106-06D12266F385}" type="datetimeFigureOut">
              <a:rPr lang="en-US" smtClean="0"/>
              <a:t>4/27/20</a:t>
            </a:fld>
            <a:endParaRPr lang="en-US"/>
          </a:p>
        </p:txBody>
      </p:sp>
      <p:sp>
        <p:nvSpPr>
          <p:cNvPr id="4" name="Footer Placeholder 3">
            <a:extLst>
              <a:ext uri="{FF2B5EF4-FFF2-40B4-BE49-F238E27FC236}">
                <a16:creationId xmlns:a16="http://schemas.microsoft.com/office/drawing/2014/main" id="{89BA64CA-823B-EF48-9073-4E3A2A36D5E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F03475E-BA38-3A4E-A3DB-310BA7623814}"/>
              </a:ext>
            </a:extLst>
          </p:cNvPr>
          <p:cNvSpPr>
            <a:spLocks noGrp="1"/>
          </p:cNvSpPr>
          <p:nvPr>
            <p:ph type="sldNum" sz="quarter" idx="12"/>
          </p:nvPr>
        </p:nvSpPr>
        <p:spPr/>
        <p:txBody>
          <a:bodyPr/>
          <a:lstStyle/>
          <a:p>
            <a:fld id="{2655DE46-B36A-0B4E-8DAE-6B9A463D8F44}" type="slidenum">
              <a:rPr lang="en-US" smtClean="0"/>
              <a:t>‹#›</a:t>
            </a:fld>
            <a:endParaRPr lang="en-US"/>
          </a:p>
        </p:txBody>
      </p:sp>
    </p:spTree>
    <p:extLst>
      <p:ext uri="{BB962C8B-B14F-4D97-AF65-F5344CB8AC3E}">
        <p14:creationId xmlns:p14="http://schemas.microsoft.com/office/powerpoint/2010/main" val="28528706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AF06E-0557-7148-BAB5-03B6F0CBD5D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ADF84D-E445-584A-BEA4-FAEB2A32283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DB6F4A4-EA15-764C-88CA-46CACE93ABE4}"/>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5" name="Footer Placeholder 4">
            <a:extLst>
              <a:ext uri="{FF2B5EF4-FFF2-40B4-BE49-F238E27FC236}">
                <a16:creationId xmlns:a16="http://schemas.microsoft.com/office/drawing/2014/main" id="{13A3A7CA-107B-AB4D-9AAF-4ACE5799EE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017CF-8441-424C-82B1-5C6AED60CD0B}"/>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369958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6E9E9-D2B5-F04F-BC0D-D2AE0ACBB7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C85B1C-1801-5C49-BD7A-57CEAFD3647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591A231-D97A-DC46-9B09-F967AE1E027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EB7409-F4B2-144B-86DB-C6E71899DBD4}"/>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6" name="Footer Placeholder 5">
            <a:extLst>
              <a:ext uri="{FF2B5EF4-FFF2-40B4-BE49-F238E27FC236}">
                <a16:creationId xmlns:a16="http://schemas.microsoft.com/office/drawing/2014/main" id="{EC93B8A9-7D52-4448-8ED4-8C1C061BB5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F0751D-1486-4E4A-8597-FEC753A10628}"/>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3204564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982FA-B5AB-AB44-9465-9AB96CFB19F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D384DC-794F-C849-8083-126ECECF0D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DA9F143-3D01-4A41-9458-DCFBBF45769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D1A0D54-0427-6E47-A2E4-7A299B4A3C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157735B-EEAB-1847-9420-3107DF7C83E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E554F91-F5A9-0744-952F-938C2050A753}"/>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8" name="Footer Placeholder 7">
            <a:extLst>
              <a:ext uri="{FF2B5EF4-FFF2-40B4-BE49-F238E27FC236}">
                <a16:creationId xmlns:a16="http://schemas.microsoft.com/office/drawing/2014/main" id="{A32559E2-5DC2-7D4F-AB35-CABC9C34C4A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EC04ED1-61DA-D449-A9E1-C81F4DFDD683}"/>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2045726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FDF6D-C3C0-0448-80AB-095B617EFEC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CA5A47-27BA-DC43-9D7D-39235F6817A0}"/>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4" name="Footer Placeholder 3">
            <a:extLst>
              <a:ext uri="{FF2B5EF4-FFF2-40B4-BE49-F238E27FC236}">
                <a16:creationId xmlns:a16="http://schemas.microsoft.com/office/drawing/2014/main" id="{683DA0A8-147D-E94D-A6AE-05ADED4C5E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BD7231-B48A-A147-89E0-6E1D13B805B6}"/>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151597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7D5C4C-2F9E-AF40-8C73-F93056FA4BFB}"/>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3" name="Footer Placeholder 2">
            <a:extLst>
              <a:ext uri="{FF2B5EF4-FFF2-40B4-BE49-F238E27FC236}">
                <a16:creationId xmlns:a16="http://schemas.microsoft.com/office/drawing/2014/main" id="{1E1344B5-4400-8040-886D-76612512698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3435133-9C7D-7643-BCFB-3EC78982BCD3}"/>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2127151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7E0F3-8897-C14D-ACA4-5C13DADF63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692CFEF-D33B-6240-B800-83FC325DA1E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909D94D-6826-6045-81B1-352BA83024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CFA923C-4F9E-9344-BB70-1F575BFDC076}"/>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6" name="Footer Placeholder 5">
            <a:extLst>
              <a:ext uri="{FF2B5EF4-FFF2-40B4-BE49-F238E27FC236}">
                <a16:creationId xmlns:a16="http://schemas.microsoft.com/office/drawing/2014/main" id="{58567353-41A7-6549-AAB8-BA28968F00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381718-E4F1-9C42-B1D7-E38D6A23E927}"/>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4179124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5B309-CE4D-354D-A13B-C9EF4C5CA6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CD4181-EE9F-9C4B-A498-40C13BA9AE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6DB1B2-1F33-654B-954E-A2EFEA3AB6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8EF7995-92A9-B147-BDBA-4B4721DF6483}"/>
              </a:ext>
            </a:extLst>
          </p:cNvPr>
          <p:cNvSpPr>
            <a:spLocks noGrp="1"/>
          </p:cNvSpPr>
          <p:nvPr>
            <p:ph type="dt" sz="half" idx="10"/>
          </p:nvPr>
        </p:nvSpPr>
        <p:spPr/>
        <p:txBody>
          <a:bodyPr/>
          <a:lstStyle/>
          <a:p>
            <a:fld id="{AF441FC5-61B3-D041-B44F-4374C5359D89}" type="datetimeFigureOut">
              <a:rPr lang="en-US" smtClean="0"/>
              <a:t>4/27/20</a:t>
            </a:fld>
            <a:endParaRPr lang="en-US"/>
          </a:p>
        </p:txBody>
      </p:sp>
      <p:sp>
        <p:nvSpPr>
          <p:cNvPr id="6" name="Footer Placeholder 5">
            <a:extLst>
              <a:ext uri="{FF2B5EF4-FFF2-40B4-BE49-F238E27FC236}">
                <a16:creationId xmlns:a16="http://schemas.microsoft.com/office/drawing/2014/main" id="{8E40B3BF-1E9F-6648-A1F8-3AF203BC49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BDC46D-3A0F-DE4B-BBC0-D68FDB60FC3C}"/>
              </a:ext>
            </a:extLst>
          </p:cNvPr>
          <p:cNvSpPr>
            <a:spLocks noGrp="1"/>
          </p:cNvSpPr>
          <p:nvPr>
            <p:ph type="sldNum" sz="quarter" idx="12"/>
          </p:nvPr>
        </p:nvSpPr>
        <p:spPr/>
        <p:txBody>
          <a:bodyPr/>
          <a:lstStyle/>
          <a:p>
            <a:fld id="{71CE1E99-DCC0-324E-B1CE-61A68D0F9F6B}" type="slidenum">
              <a:rPr lang="en-US" smtClean="0"/>
              <a:t>‹#›</a:t>
            </a:fld>
            <a:endParaRPr lang="en-US"/>
          </a:p>
        </p:txBody>
      </p:sp>
    </p:spTree>
    <p:extLst>
      <p:ext uri="{BB962C8B-B14F-4D97-AF65-F5344CB8AC3E}">
        <p14:creationId xmlns:p14="http://schemas.microsoft.com/office/powerpoint/2010/main" val="321645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alpha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769C71-2E65-9F40-A493-E726EE334C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2D0EE90-49E6-1B4D-9A06-FE06554C51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BE5778-533F-8843-ADD5-DF0668AE680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441FC5-61B3-D041-B44F-4374C5359D89}" type="datetimeFigureOut">
              <a:rPr lang="en-US" smtClean="0"/>
              <a:t>4/27/20</a:t>
            </a:fld>
            <a:endParaRPr lang="en-US"/>
          </a:p>
        </p:txBody>
      </p:sp>
      <p:sp>
        <p:nvSpPr>
          <p:cNvPr id="5" name="Footer Placeholder 4">
            <a:extLst>
              <a:ext uri="{FF2B5EF4-FFF2-40B4-BE49-F238E27FC236}">
                <a16:creationId xmlns:a16="http://schemas.microsoft.com/office/drawing/2014/main" id="{73D2088E-1A87-4841-ABB9-AF4A9A640A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899854E-0180-794D-B30F-9FB9A92FF1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CE1E99-DCC0-324E-B1CE-61A68D0F9F6B}" type="slidenum">
              <a:rPr lang="en-US" smtClean="0"/>
              <a:t>‹#›</a:t>
            </a:fld>
            <a:endParaRPr lang="en-US"/>
          </a:p>
        </p:txBody>
      </p:sp>
    </p:spTree>
    <p:extLst>
      <p:ext uri="{BB962C8B-B14F-4D97-AF65-F5344CB8AC3E}">
        <p14:creationId xmlns:p14="http://schemas.microsoft.com/office/powerpoint/2010/main" val="3349914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alpha val="1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D37689-F29A-EF47-8C3E-98AEE35127B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B017D13-0CBF-DE40-AA07-4371656BBB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BBAEFB-0AB8-AC45-9869-353A59889E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BB294D-59C4-5649-A106-06D12266F385}" type="datetimeFigureOut">
              <a:rPr lang="en-US" smtClean="0"/>
              <a:t>4/27/20</a:t>
            </a:fld>
            <a:endParaRPr lang="en-US"/>
          </a:p>
        </p:txBody>
      </p:sp>
      <p:sp>
        <p:nvSpPr>
          <p:cNvPr id="5" name="Footer Placeholder 4">
            <a:extLst>
              <a:ext uri="{FF2B5EF4-FFF2-40B4-BE49-F238E27FC236}">
                <a16:creationId xmlns:a16="http://schemas.microsoft.com/office/drawing/2014/main" id="{6C32869E-CB47-8845-A4BD-120931F65C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C63FF2C-F985-8240-8BE8-72C621EA88D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55DE46-B36A-0B4E-8DAE-6B9A463D8F44}" type="slidenum">
              <a:rPr lang="en-US" smtClean="0"/>
              <a:t>‹#›</a:t>
            </a:fld>
            <a:endParaRPr lang="en-US"/>
          </a:p>
        </p:txBody>
      </p:sp>
    </p:spTree>
    <p:extLst>
      <p:ext uri="{BB962C8B-B14F-4D97-AF65-F5344CB8AC3E}">
        <p14:creationId xmlns:p14="http://schemas.microsoft.com/office/powerpoint/2010/main" val="17557486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tiff"/><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0.tiff"/><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emf"/><Relationship Id="rId1" Type="http://schemas.openxmlformats.org/officeDocument/2006/relationships/slideLayout" Target="../slideLayouts/slideLayout7.xml"/><Relationship Id="rId6" Type="http://schemas.openxmlformats.org/officeDocument/2006/relationships/image" Target="../media/image18.png"/><Relationship Id="rId11" Type="http://schemas.openxmlformats.org/officeDocument/2006/relationships/image" Target="../media/image22.png"/><Relationship Id="rId5" Type="http://schemas.openxmlformats.org/officeDocument/2006/relationships/image" Target="../media/image17.png"/><Relationship Id="rId10" Type="http://schemas.openxmlformats.org/officeDocument/2006/relationships/image" Target="../media/image21.png"/><Relationship Id="rId4" Type="http://schemas.openxmlformats.org/officeDocument/2006/relationships/image" Target="../media/image16.png"/><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42C28ABF-28AB-4B46-A2CD-8C6FE4A5275F}"/>
              </a:ext>
            </a:extLst>
          </p:cNvPr>
          <p:cNvSpPr>
            <a:spLocks noChangeArrowheads="1"/>
          </p:cNvSpPr>
          <p:nvPr/>
        </p:nvSpPr>
        <p:spPr bwMode="auto">
          <a:xfrm>
            <a:off x="2490656" y="589162"/>
            <a:ext cx="7210687"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581025" algn="l"/>
              </a:tabLst>
              <a:defRPr>
                <a:solidFill>
                  <a:schemeClr val="tx1"/>
                </a:solidFill>
                <a:latin typeface="Arial" panose="020B0604020202020204" pitchFamily="34" charset="0"/>
              </a:defRPr>
            </a:lvl1pPr>
            <a:lvl2pPr eaLnBrk="0" fontAlgn="base" hangingPunct="0">
              <a:spcBef>
                <a:spcPct val="0"/>
              </a:spcBef>
              <a:spcAft>
                <a:spcPct val="0"/>
              </a:spcAft>
              <a:tabLst>
                <a:tab pos="581025" algn="l"/>
              </a:tabLst>
              <a:defRPr>
                <a:solidFill>
                  <a:schemeClr val="tx1"/>
                </a:solidFill>
                <a:latin typeface="Arial" panose="020B0604020202020204" pitchFamily="34" charset="0"/>
              </a:defRPr>
            </a:lvl2pPr>
            <a:lvl3pPr eaLnBrk="0" fontAlgn="base" hangingPunct="0">
              <a:spcBef>
                <a:spcPct val="0"/>
              </a:spcBef>
              <a:spcAft>
                <a:spcPct val="0"/>
              </a:spcAft>
              <a:tabLst>
                <a:tab pos="581025" algn="l"/>
              </a:tabLst>
              <a:defRPr>
                <a:solidFill>
                  <a:schemeClr val="tx1"/>
                </a:solidFill>
                <a:latin typeface="Arial" panose="020B0604020202020204" pitchFamily="34" charset="0"/>
              </a:defRPr>
            </a:lvl3pPr>
            <a:lvl4pPr eaLnBrk="0" fontAlgn="base" hangingPunct="0">
              <a:spcBef>
                <a:spcPct val="0"/>
              </a:spcBef>
              <a:spcAft>
                <a:spcPct val="0"/>
              </a:spcAft>
              <a:tabLst>
                <a:tab pos="581025" algn="l"/>
              </a:tabLst>
              <a:defRPr>
                <a:solidFill>
                  <a:schemeClr val="tx1"/>
                </a:solidFill>
                <a:latin typeface="Arial" panose="020B0604020202020204" pitchFamily="34" charset="0"/>
              </a:defRPr>
            </a:lvl4pPr>
            <a:lvl5pPr eaLnBrk="0" fontAlgn="base" hangingPunct="0">
              <a:spcBef>
                <a:spcPct val="0"/>
              </a:spcBef>
              <a:spcAft>
                <a:spcPct val="0"/>
              </a:spcAft>
              <a:tabLst>
                <a:tab pos="581025" algn="l"/>
              </a:tabLst>
              <a:defRPr>
                <a:solidFill>
                  <a:schemeClr val="tx1"/>
                </a:solidFill>
                <a:latin typeface="Arial" panose="020B0604020202020204" pitchFamily="34" charset="0"/>
              </a:defRPr>
            </a:lvl5pPr>
            <a:lvl6pPr eaLnBrk="0" fontAlgn="base" hangingPunct="0">
              <a:spcBef>
                <a:spcPct val="0"/>
              </a:spcBef>
              <a:spcAft>
                <a:spcPct val="0"/>
              </a:spcAft>
              <a:tabLst>
                <a:tab pos="581025" algn="l"/>
              </a:tabLst>
              <a:defRPr>
                <a:solidFill>
                  <a:schemeClr val="tx1"/>
                </a:solidFill>
                <a:latin typeface="Arial" panose="020B0604020202020204" pitchFamily="34" charset="0"/>
              </a:defRPr>
            </a:lvl6pPr>
            <a:lvl7pPr eaLnBrk="0" fontAlgn="base" hangingPunct="0">
              <a:spcBef>
                <a:spcPct val="0"/>
              </a:spcBef>
              <a:spcAft>
                <a:spcPct val="0"/>
              </a:spcAft>
              <a:tabLst>
                <a:tab pos="581025" algn="l"/>
              </a:tabLst>
              <a:defRPr>
                <a:solidFill>
                  <a:schemeClr val="tx1"/>
                </a:solidFill>
                <a:latin typeface="Arial" panose="020B0604020202020204" pitchFamily="34" charset="0"/>
              </a:defRPr>
            </a:lvl7pPr>
            <a:lvl8pPr eaLnBrk="0" fontAlgn="base" hangingPunct="0">
              <a:spcBef>
                <a:spcPct val="0"/>
              </a:spcBef>
              <a:spcAft>
                <a:spcPct val="0"/>
              </a:spcAft>
              <a:tabLst>
                <a:tab pos="581025" algn="l"/>
              </a:tabLst>
              <a:defRPr>
                <a:solidFill>
                  <a:schemeClr val="tx1"/>
                </a:solidFill>
                <a:latin typeface="Arial" panose="020B0604020202020204" pitchFamily="34" charset="0"/>
              </a:defRPr>
            </a:lvl8pPr>
            <a:lvl9pPr eaLnBrk="0" fontAlgn="base" hangingPunct="0">
              <a:spcBef>
                <a:spcPct val="0"/>
              </a:spcBef>
              <a:spcAft>
                <a:spcPct val="0"/>
              </a:spcAft>
              <a:tabLst>
                <a:tab pos="581025"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581025" algn="l"/>
              </a:tabLst>
            </a:pPr>
            <a:r>
              <a:rPr kumimoji="0" lang="en-US" altLang="en-US" sz="1600" b="1"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Supplemental Table 1. </a:t>
            </a:r>
            <a:r>
              <a:rPr kumimoji="0" lang="en-US" altLang="en-US" sz="1600" b="0" i="0" u="none" strike="noStrike" cap="none" normalizeH="0" baseline="0" dirty="0">
                <a:ln>
                  <a:noFill/>
                </a:ln>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Antibodies used for intracellular cytokine staining</a:t>
            </a:r>
            <a:endParaRPr kumimoji="0" lang="en-US" altLang="en-US" sz="1600" b="0" i="0" u="none" strike="noStrike" cap="none" normalizeH="0" baseline="0" dirty="0">
              <a:ln>
                <a:noFill/>
              </a:ln>
              <a:solidFill>
                <a:schemeClr val="tx1"/>
              </a:solidFill>
              <a:effectLst/>
            </a:endParaRPr>
          </a:p>
        </p:txBody>
      </p:sp>
      <p:pic>
        <p:nvPicPr>
          <p:cNvPr id="4" name="Picture 3" descr="A screenshot of a cell phone&#10;&#10;Description automatically generated">
            <a:extLst>
              <a:ext uri="{FF2B5EF4-FFF2-40B4-BE49-F238E27FC236}">
                <a16:creationId xmlns:a16="http://schemas.microsoft.com/office/drawing/2014/main" id="{9699355B-C834-C442-9863-08C0BDB6C847}"/>
              </a:ext>
            </a:extLst>
          </p:cNvPr>
          <p:cNvPicPr>
            <a:picLocks noChangeAspect="1"/>
          </p:cNvPicPr>
          <p:nvPr/>
        </p:nvPicPr>
        <p:blipFill>
          <a:blip r:embed="rId2"/>
          <a:stretch>
            <a:fillRect/>
          </a:stretch>
        </p:blipFill>
        <p:spPr>
          <a:xfrm>
            <a:off x="2655802" y="927716"/>
            <a:ext cx="6880393" cy="5802927"/>
          </a:xfrm>
          <a:prstGeom prst="rect">
            <a:avLst/>
          </a:prstGeom>
        </p:spPr>
      </p:pic>
    </p:spTree>
    <p:extLst>
      <p:ext uri="{BB962C8B-B14F-4D97-AF65-F5344CB8AC3E}">
        <p14:creationId xmlns:p14="http://schemas.microsoft.com/office/powerpoint/2010/main" val="3894483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18EB1B-CBFA-6242-8FD5-48457A004926}"/>
              </a:ext>
            </a:extLst>
          </p:cNvPr>
          <p:cNvSpPr/>
          <p:nvPr/>
        </p:nvSpPr>
        <p:spPr>
          <a:xfrm>
            <a:off x="575982" y="4597052"/>
            <a:ext cx="11040035" cy="2062103"/>
          </a:xfrm>
          <a:prstGeom prst="rect">
            <a:avLst/>
          </a:prstGeom>
        </p:spPr>
        <p:txBody>
          <a:bodyPr wrap="square">
            <a:spAutoFit/>
          </a:bodyPr>
          <a:lstStyle/>
          <a:p>
            <a:r>
              <a:rPr lang="en-US" sz="1600" b="1" dirty="0"/>
              <a:t>Supplemental Figure 8. Changes in T cell composition of Mtb-specific cytokines and cytolytic markers during SIV infection and CD4 depletion within the granuloma. </a:t>
            </a:r>
            <a:r>
              <a:rPr lang="en-US" sz="1600" dirty="0"/>
              <a:t>The distribution of T cells within the granuloma are represented on the left panels represented as CD4 T cells (CD4+CD8-, green), CD8 T cells (CD8+CD4-, orange), other T cells (CD4+CD8+ T cells, grey and CD4-CD8- T cells, black). The distribution of T cells making any Mtb-specific cytokines or cytolytic markers is shown to the right. Permutation tests were used to compare groups. The number of granulomas within each group are as follows- CD3 T cells: Mtb only, n = 47; Mtb/SIV, n = 110; and Mtb/αCD4 NHP, n = 86. Cytokine and Th1 cells (100 CD3 T cell threshold): 6 Mtb only, n = 30; 8 Mtb/SIV, n = 83; and 7 Mtb/αCD4 NHP, n = 43; Mtb/SIV 4 reactivators, n = 69, 4 non-reactivators, n = 14; Mtb/αCD4 NHP, 5 reactivators, n = 33, 2 non-reactivators, n = 10).</a:t>
            </a:r>
          </a:p>
        </p:txBody>
      </p:sp>
      <p:pic>
        <p:nvPicPr>
          <p:cNvPr id="7" name="Picture 6" descr="A picture containing food&#10;&#10;Description automatically generated">
            <a:extLst>
              <a:ext uri="{FF2B5EF4-FFF2-40B4-BE49-F238E27FC236}">
                <a16:creationId xmlns:a16="http://schemas.microsoft.com/office/drawing/2014/main" id="{C29EC8A6-D38A-A942-B7B6-3CCF57460567}"/>
              </a:ext>
            </a:extLst>
          </p:cNvPr>
          <p:cNvPicPr>
            <a:picLocks noChangeAspect="1"/>
          </p:cNvPicPr>
          <p:nvPr/>
        </p:nvPicPr>
        <p:blipFill rotWithShape="1">
          <a:blip r:embed="rId3"/>
          <a:srcRect b="5578"/>
          <a:stretch/>
        </p:blipFill>
        <p:spPr>
          <a:xfrm>
            <a:off x="2030013" y="611147"/>
            <a:ext cx="7715565" cy="3985905"/>
          </a:xfrm>
          <a:prstGeom prst="rect">
            <a:avLst/>
          </a:prstGeom>
        </p:spPr>
      </p:pic>
    </p:spTree>
    <p:extLst>
      <p:ext uri="{BB962C8B-B14F-4D97-AF65-F5344CB8AC3E}">
        <p14:creationId xmlns:p14="http://schemas.microsoft.com/office/powerpoint/2010/main" val="11042221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251C1C-BE8F-EE44-B88F-4F47EC2F8626}"/>
              </a:ext>
            </a:extLst>
          </p:cNvPr>
          <p:cNvSpPr txBox="1"/>
          <p:nvPr/>
        </p:nvSpPr>
        <p:spPr>
          <a:xfrm>
            <a:off x="104691" y="4597052"/>
            <a:ext cx="11897257" cy="1600438"/>
          </a:xfrm>
          <a:prstGeom prst="rect">
            <a:avLst/>
          </a:prstGeom>
          <a:noFill/>
        </p:spPr>
        <p:txBody>
          <a:bodyPr wrap="square" rtlCol="0">
            <a:spAutoFit/>
          </a:bodyPr>
          <a:lstStyle/>
          <a:p>
            <a:r>
              <a:rPr lang="en-US" sz="1600" b="1" dirty="0"/>
              <a:t>Supplemental Figure 9. Changes in peripheral blood mononuclear cells (PBMC), bronchoalveolar lavage (BAL), and peripheral lymph node (</a:t>
            </a:r>
            <a:r>
              <a:rPr lang="en-US" sz="1600" b="1" dirty="0" err="1"/>
              <a:t>pLN</a:t>
            </a:r>
            <a:r>
              <a:rPr lang="en-US" sz="1600" b="1" dirty="0"/>
              <a:t>) T cells within Mtb/SIV and SIV-only NHP. </a:t>
            </a:r>
            <a:r>
              <a:rPr lang="en-US" sz="1600" dirty="0"/>
              <a:t>Changes in CD4 and CD8 T cell counts (Abs Counts) and frequencies after SIV</a:t>
            </a:r>
            <a:r>
              <a:rPr lang="en-US" sz="1600" baseline="-25000" dirty="0"/>
              <a:t>mac251</a:t>
            </a:r>
            <a:r>
              <a:rPr lang="en-US" sz="1600" dirty="0"/>
              <a:t> infection (green line, Mtb/SIV, n = 8) or SIV-only (black line, n = 4). Statistics reported are Wilcoxon-exact tests comparing Mtb/SIV and SIV-only at each time point (not adjusted for multiple tests). Lines are median and error bars represent interquartile range. **** p &lt; 0.0001, *** p &lt; 0.001, ** p &lt; 0.01, * p &lt; 0.05, # p &lt; 0.10.</a:t>
            </a:r>
          </a:p>
          <a:p>
            <a:endParaRPr lang="en-US" dirty="0"/>
          </a:p>
        </p:txBody>
      </p:sp>
      <p:pic>
        <p:nvPicPr>
          <p:cNvPr id="2" name="Picture 1">
            <a:extLst>
              <a:ext uri="{FF2B5EF4-FFF2-40B4-BE49-F238E27FC236}">
                <a16:creationId xmlns:a16="http://schemas.microsoft.com/office/drawing/2014/main" id="{9C4F4D07-3C13-5E47-B60F-983816B368D1}"/>
              </a:ext>
            </a:extLst>
          </p:cNvPr>
          <p:cNvPicPr>
            <a:picLocks noChangeAspect="1"/>
          </p:cNvPicPr>
          <p:nvPr/>
        </p:nvPicPr>
        <p:blipFill>
          <a:blip r:embed="rId3"/>
          <a:stretch>
            <a:fillRect/>
          </a:stretch>
        </p:blipFill>
        <p:spPr>
          <a:xfrm>
            <a:off x="104691" y="857332"/>
            <a:ext cx="12087310" cy="3739720"/>
          </a:xfrm>
          <a:prstGeom prst="rect">
            <a:avLst/>
          </a:prstGeom>
        </p:spPr>
      </p:pic>
    </p:spTree>
    <p:extLst>
      <p:ext uri="{BB962C8B-B14F-4D97-AF65-F5344CB8AC3E}">
        <p14:creationId xmlns:p14="http://schemas.microsoft.com/office/powerpoint/2010/main" val="174060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05BDA9-9C31-CE40-BF86-4757F21CED25}"/>
              </a:ext>
            </a:extLst>
          </p:cNvPr>
          <p:cNvSpPr/>
          <p:nvPr/>
        </p:nvSpPr>
        <p:spPr>
          <a:xfrm>
            <a:off x="234715" y="4370733"/>
            <a:ext cx="11722569" cy="2585323"/>
          </a:xfrm>
          <a:prstGeom prst="rect">
            <a:avLst/>
          </a:prstGeom>
        </p:spPr>
        <p:txBody>
          <a:bodyPr wrap="square">
            <a:spAutoFit/>
          </a:bodyPr>
          <a:lstStyle/>
          <a:p>
            <a:r>
              <a:rPr lang="en-US" b="1" dirty="0"/>
              <a:t>Supplemental Figure 10. SIV replication correlates to Mtb growth and is not attributed higher levels of CD4 T cells alone in the granuloma. </a:t>
            </a:r>
            <a:r>
              <a:rPr lang="en-US" dirty="0"/>
              <a:t>A) A positive correlation between lung granulomas that contain both SIV replication and Mtb growth (n = 42) is observed</a:t>
            </a:r>
            <a:r>
              <a:rPr lang="en-US" b="1" dirty="0"/>
              <a:t>.</a:t>
            </a:r>
            <a:r>
              <a:rPr lang="en-US" dirty="0"/>
              <a:t> B) Granuloma specific ratios of SIV viral RNA (</a:t>
            </a:r>
            <a:r>
              <a:rPr lang="en-US" dirty="0" err="1"/>
              <a:t>vRNA</a:t>
            </a:r>
            <a:r>
              <a:rPr lang="en-US" dirty="0"/>
              <a:t>): CD4 RNA is shown among SIV/Mtb animals who were non-reactivators (n = 22) and reactivators (n = 58) as well as from granulomas with Mtb growth (CFU+, n = 52) and without viable Mtb growth (CFU-, n = 28). Each symbol is a granuloma and individual NHP are represented as different shapes. Red symbols identify reactivators and blue symbols identify non-reactivators. Samples without SIV replication or Mtb growth are presented as a reference. All data was log10 transformed. Pearson correlation coefficients are reported with corresponding p-values in A. The Mann-Whitney test was used to determine significance between groups in granulomas. Lines represent medians in B.</a:t>
            </a:r>
          </a:p>
        </p:txBody>
      </p:sp>
      <p:pic>
        <p:nvPicPr>
          <p:cNvPr id="2" name="Picture 1">
            <a:extLst>
              <a:ext uri="{FF2B5EF4-FFF2-40B4-BE49-F238E27FC236}">
                <a16:creationId xmlns:a16="http://schemas.microsoft.com/office/drawing/2014/main" id="{8A8719DB-20ED-D941-AA4C-21AD7BFFE862}"/>
              </a:ext>
            </a:extLst>
          </p:cNvPr>
          <p:cNvPicPr>
            <a:picLocks noChangeAspect="1"/>
          </p:cNvPicPr>
          <p:nvPr/>
        </p:nvPicPr>
        <p:blipFill>
          <a:blip r:embed="rId3"/>
          <a:stretch>
            <a:fillRect/>
          </a:stretch>
        </p:blipFill>
        <p:spPr>
          <a:xfrm>
            <a:off x="1502311" y="310562"/>
            <a:ext cx="8508588" cy="4228717"/>
          </a:xfrm>
          <a:prstGeom prst="rect">
            <a:avLst/>
          </a:prstGeom>
        </p:spPr>
      </p:pic>
    </p:spTree>
    <p:extLst>
      <p:ext uri="{BB962C8B-B14F-4D97-AF65-F5344CB8AC3E}">
        <p14:creationId xmlns:p14="http://schemas.microsoft.com/office/powerpoint/2010/main" val="2914695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41B398A-B02B-DC47-BD9E-D686F4973A5C}"/>
              </a:ext>
            </a:extLst>
          </p:cNvPr>
          <p:cNvSpPr txBox="1"/>
          <p:nvPr/>
        </p:nvSpPr>
        <p:spPr>
          <a:xfrm>
            <a:off x="339721" y="5693178"/>
            <a:ext cx="8602800" cy="954107"/>
          </a:xfrm>
          <a:prstGeom prst="rect">
            <a:avLst/>
          </a:prstGeom>
          <a:noFill/>
        </p:spPr>
        <p:txBody>
          <a:bodyPr wrap="square" rtlCol="0">
            <a:spAutoFit/>
          </a:bodyPr>
          <a:lstStyle/>
          <a:p>
            <a:r>
              <a:rPr lang="en-US" sz="1400" b="1" dirty="0"/>
              <a:t>Supplemental Figure 1. </a:t>
            </a:r>
            <a:r>
              <a:rPr lang="en-US" sz="1400" dirty="0"/>
              <a:t>Example gating strategy for flow cytometry. </a:t>
            </a:r>
            <a:r>
              <a:rPr lang="en-US" sz="1400" b="1" dirty="0"/>
              <a:t>A)</a:t>
            </a:r>
            <a:r>
              <a:rPr lang="en-US" sz="1400" dirty="0"/>
              <a:t> Singlet events positively selected. </a:t>
            </a:r>
            <a:r>
              <a:rPr lang="en-US" sz="1400" b="1" dirty="0"/>
              <a:t>B)</a:t>
            </a:r>
            <a:r>
              <a:rPr lang="en-US" sz="1400" dirty="0"/>
              <a:t> Live cells negatively selected. </a:t>
            </a:r>
            <a:r>
              <a:rPr lang="en-US" sz="1400" b="1" dirty="0"/>
              <a:t>C) </a:t>
            </a:r>
            <a:r>
              <a:rPr lang="en-US" sz="1400" dirty="0"/>
              <a:t>Lymphocytes selected. </a:t>
            </a:r>
            <a:r>
              <a:rPr lang="en-US" sz="1400" b="1" dirty="0"/>
              <a:t>D) </a:t>
            </a:r>
            <a:r>
              <a:rPr lang="en-US" sz="1400" dirty="0"/>
              <a:t>CD3 T cells positively selected and CD4 and CD8 T cells selected from CD3 T cell gate. </a:t>
            </a:r>
            <a:r>
              <a:rPr lang="en-US" sz="1400" b="1" dirty="0"/>
              <a:t>E) </a:t>
            </a:r>
            <a:r>
              <a:rPr lang="en-US" sz="1400" dirty="0"/>
              <a:t>Example cytokine and granzyme B expressing T cells. TNF, IFN-</a:t>
            </a:r>
            <a:r>
              <a:rPr lang="en-US" sz="1400" dirty="0" err="1"/>
              <a:t>γ</a:t>
            </a:r>
            <a:r>
              <a:rPr lang="en-US" sz="1400" dirty="0"/>
              <a:t>, and granzyme B are displayed. Gating example from a lung granuloma.</a:t>
            </a:r>
          </a:p>
        </p:txBody>
      </p:sp>
      <p:pic>
        <p:nvPicPr>
          <p:cNvPr id="5" name="Picture 4" descr="A screenshot of a cell phone&#10;&#10;Description automatically generated">
            <a:extLst>
              <a:ext uri="{FF2B5EF4-FFF2-40B4-BE49-F238E27FC236}">
                <a16:creationId xmlns:a16="http://schemas.microsoft.com/office/drawing/2014/main" id="{8F362520-C181-5340-B85D-46466F13CC4A}"/>
              </a:ext>
            </a:extLst>
          </p:cNvPr>
          <p:cNvPicPr>
            <a:picLocks noChangeAspect="1"/>
          </p:cNvPicPr>
          <p:nvPr/>
        </p:nvPicPr>
        <p:blipFill>
          <a:blip r:embed="rId3"/>
          <a:stretch>
            <a:fillRect/>
          </a:stretch>
        </p:blipFill>
        <p:spPr>
          <a:xfrm>
            <a:off x="1571606" y="0"/>
            <a:ext cx="6139031" cy="5772669"/>
          </a:xfrm>
          <a:prstGeom prst="rect">
            <a:avLst/>
          </a:prstGeom>
        </p:spPr>
      </p:pic>
    </p:spTree>
    <p:extLst>
      <p:ext uri="{BB962C8B-B14F-4D97-AF65-F5344CB8AC3E}">
        <p14:creationId xmlns:p14="http://schemas.microsoft.com/office/powerpoint/2010/main" val="4134870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2F21945F-359B-F34E-B938-257878A2B7F6}"/>
              </a:ext>
            </a:extLst>
          </p:cNvPr>
          <p:cNvPicPr>
            <a:picLocks noChangeAspect="1"/>
          </p:cNvPicPr>
          <p:nvPr/>
        </p:nvPicPr>
        <p:blipFill>
          <a:blip r:embed="rId2"/>
          <a:stretch>
            <a:fillRect/>
          </a:stretch>
        </p:blipFill>
        <p:spPr>
          <a:xfrm>
            <a:off x="2288621" y="419357"/>
            <a:ext cx="7614758" cy="6019285"/>
          </a:xfrm>
          <a:prstGeom prst="rect">
            <a:avLst/>
          </a:prstGeom>
        </p:spPr>
      </p:pic>
    </p:spTree>
    <p:extLst>
      <p:ext uri="{BB962C8B-B14F-4D97-AF65-F5344CB8AC3E}">
        <p14:creationId xmlns:p14="http://schemas.microsoft.com/office/powerpoint/2010/main" val="2377103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0DCC305-A10C-EF42-90D3-6D1D310E0C25}"/>
              </a:ext>
            </a:extLst>
          </p:cNvPr>
          <p:cNvSpPr txBox="1"/>
          <p:nvPr/>
        </p:nvSpPr>
        <p:spPr>
          <a:xfrm>
            <a:off x="101600" y="4241800"/>
            <a:ext cx="10670784" cy="954107"/>
          </a:xfrm>
          <a:prstGeom prst="rect">
            <a:avLst/>
          </a:prstGeom>
          <a:noFill/>
        </p:spPr>
        <p:txBody>
          <a:bodyPr wrap="square" rtlCol="0">
            <a:spAutoFit/>
          </a:bodyPr>
          <a:lstStyle/>
          <a:p>
            <a:r>
              <a:rPr lang="en-US" sz="1400" b="1" dirty="0"/>
              <a:t>Supplemental figure 2. Extrapulmonary disease (EP) and Mtb growth within thoracic lymph nodes were positively correlated within Mtb/SIV NHP.</a:t>
            </a:r>
            <a:r>
              <a:rPr lang="en-US" sz="1400" dirty="0"/>
              <a:t> Correlation between EP score and Lymph node Mtb growth within control, Mtb/αCD4 and Mtb/SIV was compared. Spearman’s test was performed and correlation coefficient (rho) and p values &lt; 0.05 are presented. Each symbol represents an animal. NHPs that reactivated are represented in red and non-reactivators are represented in blue. </a:t>
            </a:r>
          </a:p>
        </p:txBody>
      </p:sp>
      <p:pic>
        <p:nvPicPr>
          <p:cNvPr id="4" name="Picture 3">
            <a:extLst>
              <a:ext uri="{FF2B5EF4-FFF2-40B4-BE49-F238E27FC236}">
                <a16:creationId xmlns:a16="http://schemas.microsoft.com/office/drawing/2014/main" id="{B3B1E9E1-5AF4-2948-B887-1ECC2DC6868C}"/>
              </a:ext>
            </a:extLst>
          </p:cNvPr>
          <p:cNvPicPr>
            <a:picLocks noChangeAspect="1"/>
          </p:cNvPicPr>
          <p:nvPr/>
        </p:nvPicPr>
        <p:blipFill>
          <a:blip r:embed="rId3"/>
          <a:stretch>
            <a:fillRect/>
          </a:stretch>
        </p:blipFill>
        <p:spPr>
          <a:xfrm>
            <a:off x="101600" y="522139"/>
            <a:ext cx="10723206" cy="3719661"/>
          </a:xfrm>
          <a:prstGeom prst="rect">
            <a:avLst/>
          </a:prstGeom>
        </p:spPr>
      </p:pic>
    </p:spTree>
    <p:extLst>
      <p:ext uri="{BB962C8B-B14F-4D97-AF65-F5344CB8AC3E}">
        <p14:creationId xmlns:p14="http://schemas.microsoft.com/office/powerpoint/2010/main" val="764256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C56A942-F2C3-1D4A-8CE5-48A6C7984F94}"/>
              </a:ext>
            </a:extLst>
          </p:cNvPr>
          <p:cNvSpPr/>
          <p:nvPr/>
        </p:nvSpPr>
        <p:spPr>
          <a:xfrm>
            <a:off x="293769" y="4801285"/>
            <a:ext cx="11763248" cy="1815882"/>
          </a:xfrm>
          <a:prstGeom prst="rect">
            <a:avLst/>
          </a:prstGeom>
        </p:spPr>
        <p:txBody>
          <a:bodyPr wrap="square">
            <a:spAutoFit/>
          </a:bodyPr>
          <a:lstStyle/>
          <a:p>
            <a:r>
              <a:rPr lang="en-US" sz="1600" b="1" dirty="0"/>
              <a:t>Supplemental Figure 3. PET CT characteristics prior to immune suppression do not predict reactivation in either SIV or αCD4 antibody treated animals. </a:t>
            </a:r>
            <a:r>
              <a:rPr lang="en-US" sz="1600" dirty="0"/>
              <a:t>Each dot represents an individual animal. A) Total lung FDG activity prior to SIV infection or αCD4 depletion (dotted line set at the TNF-induced predictive reactivation threshold value) is shown among reactivators (red) and non-reactivators (blue). Individual monkeys are identified by different shapes. Symbols with black borders represent animals with extrapulmonary disease evident on scan before immune suppressant. B) FDG uptake per granuloma, number of lung lobes containing granulomas, total granuloma counts, and size (in mm) of largest granuloma are compared between reactivators and non-reactivators. Kruskal-Wallis performed, all p-values &gt; 0.10; therefore none are reported. TNTC = too numerous to count.</a:t>
            </a:r>
          </a:p>
        </p:txBody>
      </p:sp>
      <p:pic>
        <p:nvPicPr>
          <p:cNvPr id="3" name="Picture 2">
            <a:extLst>
              <a:ext uri="{FF2B5EF4-FFF2-40B4-BE49-F238E27FC236}">
                <a16:creationId xmlns:a16="http://schemas.microsoft.com/office/drawing/2014/main" id="{39C581C5-E3BA-5048-B350-2C2607DCAAA0}"/>
              </a:ext>
            </a:extLst>
          </p:cNvPr>
          <p:cNvPicPr>
            <a:picLocks noChangeAspect="1"/>
          </p:cNvPicPr>
          <p:nvPr/>
        </p:nvPicPr>
        <p:blipFill>
          <a:blip r:embed="rId3"/>
          <a:stretch>
            <a:fillRect/>
          </a:stretch>
        </p:blipFill>
        <p:spPr>
          <a:xfrm>
            <a:off x="293769" y="162618"/>
            <a:ext cx="10778422" cy="4751777"/>
          </a:xfrm>
          <a:prstGeom prst="rect">
            <a:avLst/>
          </a:prstGeom>
        </p:spPr>
      </p:pic>
    </p:spTree>
    <p:extLst>
      <p:ext uri="{BB962C8B-B14F-4D97-AF65-F5344CB8AC3E}">
        <p14:creationId xmlns:p14="http://schemas.microsoft.com/office/powerpoint/2010/main" val="30737971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96E6DC7F-DD74-354F-AB6D-742E43EA115B}"/>
              </a:ext>
            </a:extLst>
          </p:cNvPr>
          <p:cNvSpPr txBox="1"/>
          <p:nvPr/>
        </p:nvSpPr>
        <p:spPr>
          <a:xfrm>
            <a:off x="317222" y="5236028"/>
            <a:ext cx="11557556" cy="1200329"/>
          </a:xfrm>
          <a:prstGeom prst="rect">
            <a:avLst/>
          </a:prstGeom>
          <a:noFill/>
        </p:spPr>
        <p:txBody>
          <a:bodyPr wrap="square" rtlCol="0">
            <a:spAutoFit/>
          </a:bodyPr>
          <a:lstStyle/>
          <a:p>
            <a:r>
              <a:rPr lang="en-US" sz="1200" b="1" dirty="0"/>
              <a:t>Supplemental Figure 4. CD4 T cell frequencies are reduced within thoracic lymph nodes of Mtb/SIV and Mtb/αCD4 NHP.</a:t>
            </a:r>
            <a:r>
              <a:rPr lang="en-US" sz="1200" dirty="0"/>
              <a:t>  T cell frequencies and total counts from thoracic lymph nodes (individual symbols) within individual monkeys (shapes) from non-reactivators (blue) and reactivators (red) and controls (grey).  A) Differences in CD4 and CD8 T cell presence within infection cohort (Mtb only, control, n = 27; Mtb/SIV, n = 40; and Mtb/αCD4, n = 27) are presented. B) Differences in CD4 and CD8 T cell presence based on disease outcome (reactivator; non-reactivator) are presented. Within Mtb/SIV NHP, non-reactivators = 21 thoracic lymph nodes, reactivators = 19; and within Mtb/</a:t>
            </a:r>
            <a:r>
              <a:rPr lang="el-GR" sz="1200" dirty="0"/>
              <a:t>α</a:t>
            </a:r>
            <a:r>
              <a:rPr lang="en-US" sz="1200" dirty="0"/>
              <a:t>CD4 non-reactivators = 8, reactivators = 17.  Lymph nodes with granulomas are represented by large symbols and the small symbols identify lymph nodes without granulomas. P values reported represent Kruskal-Wallis test with Dunn’s adjusted p-values are show P-values &lt; 0.10 are shown. Lines represent medians. </a:t>
            </a:r>
            <a:endParaRPr lang="en-US" dirty="0"/>
          </a:p>
        </p:txBody>
      </p:sp>
      <p:pic>
        <p:nvPicPr>
          <p:cNvPr id="3" name="Picture 2">
            <a:extLst>
              <a:ext uri="{FF2B5EF4-FFF2-40B4-BE49-F238E27FC236}">
                <a16:creationId xmlns:a16="http://schemas.microsoft.com/office/drawing/2014/main" id="{0C91FAA4-8C98-4C41-BB52-2BF33A4E8BA3}"/>
              </a:ext>
            </a:extLst>
          </p:cNvPr>
          <p:cNvPicPr>
            <a:picLocks noChangeAspect="1"/>
          </p:cNvPicPr>
          <p:nvPr/>
        </p:nvPicPr>
        <p:blipFill>
          <a:blip r:embed="rId2"/>
          <a:stretch>
            <a:fillRect/>
          </a:stretch>
        </p:blipFill>
        <p:spPr>
          <a:xfrm>
            <a:off x="3453296" y="0"/>
            <a:ext cx="4855817" cy="5278062"/>
          </a:xfrm>
          <a:prstGeom prst="rect">
            <a:avLst/>
          </a:prstGeom>
        </p:spPr>
      </p:pic>
    </p:spTree>
    <p:extLst>
      <p:ext uri="{BB962C8B-B14F-4D97-AF65-F5344CB8AC3E}">
        <p14:creationId xmlns:p14="http://schemas.microsoft.com/office/powerpoint/2010/main" val="326811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8D735037-423A-304E-B0DF-4CD613692013}"/>
              </a:ext>
            </a:extLst>
          </p:cNvPr>
          <p:cNvSpPr txBox="1"/>
          <p:nvPr/>
        </p:nvSpPr>
        <p:spPr>
          <a:xfrm>
            <a:off x="247035" y="5218822"/>
            <a:ext cx="11759522" cy="1169551"/>
          </a:xfrm>
          <a:prstGeom prst="rect">
            <a:avLst/>
          </a:prstGeom>
          <a:noFill/>
        </p:spPr>
        <p:txBody>
          <a:bodyPr wrap="square" rtlCol="0">
            <a:spAutoFit/>
          </a:bodyPr>
          <a:lstStyle/>
          <a:p>
            <a:r>
              <a:rPr lang="en-US" sz="1400" b="1" dirty="0"/>
              <a:t>Supplemental Figure 5. Results of Principal Component Analysis on CD4 and CD8 cytokine counts. </a:t>
            </a:r>
            <a:r>
              <a:rPr lang="en-US" sz="1400" dirty="0"/>
              <a:t>Biplots of the first two principal components on CD4 (A) and CD8 (B) counts. For both CD4 and CD8 counts, the first principal component represents over 60% of total variability of the entire sample of granulomas. The loading matrix displays the correlation of each individual cytokine with the principal component for CD4 T cells (C) and CD8 T cells (D). In CD4 counts, IFN-α has the strongest correlation with the component (0.83264); in CD8 counts, IFN-</a:t>
            </a:r>
            <a:r>
              <a:rPr lang="en-US" sz="1400" dirty="0" err="1"/>
              <a:t>γ</a:t>
            </a:r>
            <a:r>
              <a:rPr lang="en-US" sz="1400" dirty="0"/>
              <a:t> has the strongest correlation (0.87519). Each group contain the following number of granulomas: 30 Control, 43 aCD4/Mtb, 83 SIV/Mtb. </a:t>
            </a:r>
          </a:p>
        </p:txBody>
      </p:sp>
      <p:pic>
        <p:nvPicPr>
          <p:cNvPr id="16" name="Picture 15">
            <a:extLst>
              <a:ext uri="{FF2B5EF4-FFF2-40B4-BE49-F238E27FC236}">
                <a16:creationId xmlns:a16="http://schemas.microsoft.com/office/drawing/2014/main" id="{DDA5C309-B7D3-FB4D-AD21-361D655DFA34}"/>
              </a:ext>
            </a:extLst>
          </p:cNvPr>
          <p:cNvPicPr>
            <a:picLocks noChangeAspect="1"/>
          </p:cNvPicPr>
          <p:nvPr/>
        </p:nvPicPr>
        <p:blipFill>
          <a:blip r:embed="rId3"/>
          <a:stretch>
            <a:fillRect/>
          </a:stretch>
        </p:blipFill>
        <p:spPr>
          <a:xfrm>
            <a:off x="436700" y="3206132"/>
            <a:ext cx="3739951" cy="1831220"/>
          </a:xfrm>
          <a:prstGeom prst="rect">
            <a:avLst/>
          </a:prstGeom>
        </p:spPr>
      </p:pic>
      <p:pic>
        <p:nvPicPr>
          <p:cNvPr id="17" name="Picture 16">
            <a:extLst>
              <a:ext uri="{FF2B5EF4-FFF2-40B4-BE49-F238E27FC236}">
                <a16:creationId xmlns:a16="http://schemas.microsoft.com/office/drawing/2014/main" id="{9F2409B8-CB41-F940-8FBB-CC8D39F935B7}"/>
              </a:ext>
            </a:extLst>
          </p:cNvPr>
          <p:cNvPicPr>
            <a:picLocks noChangeAspect="1"/>
          </p:cNvPicPr>
          <p:nvPr/>
        </p:nvPicPr>
        <p:blipFill>
          <a:blip r:embed="rId4"/>
          <a:stretch>
            <a:fillRect/>
          </a:stretch>
        </p:blipFill>
        <p:spPr>
          <a:xfrm>
            <a:off x="6450924" y="3169997"/>
            <a:ext cx="3643463" cy="1831220"/>
          </a:xfrm>
          <a:prstGeom prst="rect">
            <a:avLst/>
          </a:prstGeom>
        </p:spPr>
      </p:pic>
      <p:sp>
        <p:nvSpPr>
          <p:cNvPr id="20" name="TextBox 19">
            <a:extLst>
              <a:ext uri="{FF2B5EF4-FFF2-40B4-BE49-F238E27FC236}">
                <a16:creationId xmlns:a16="http://schemas.microsoft.com/office/drawing/2014/main" id="{DE8F756C-83DF-B047-8DA4-84261A6AAE90}"/>
              </a:ext>
            </a:extLst>
          </p:cNvPr>
          <p:cNvSpPr txBox="1"/>
          <p:nvPr/>
        </p:nvSpPr>
        <p:spPr>
          <a:xfrm>
            <a:off x="289064" y="30403"/>
            <a:ext cx="324128" cy="369332"/>
          </a:xfrm>
          <a:prstGeom prst="rect">
            <a:avLst/>
          </a:prstGeom>
          <a:noFill/>
        </p:spPr>
        <p:txBody>
          <a:bodyPr wrap="none" rtlCol="0">
            <a:spAutoFit/>
          </a:bodyPr>
          <a:lstStyle/>
          <a:p>
            <a:r>
              <a:rPr lang="en-US" dirty="0"/>
              <a:t>A</a:t>
            </a:r>
          </a:p>
        </p:txBody>
      </p:sp>
      <p:sp>
        <p:nvSpPr>
          <p:cNvPr id="21" name="TextBox 20">
            <a:extLst>
              <a:ext uri="{FF2B5EF4-FFF2-40B4-BE49-F238E27FC236}">
                <a16:creationId xmlns:a16="http://schemas.microsoft.com/office/drawing/2014/main" id="{2167D85C-2F36-D44A-9006-9F86EF81EE3F}"/>
              </a:ext>
            </a:extLst>
          </p:cNvPr>
          <p:cNvSpPr txBox="1"/>
          <p:nvPr/>
        </p:nvSpPr>
        <p:spPr>
          <a:xfrm>
            <a:off x="6049894" y="122284"/>
            <a:ext cx="309700" cy="369332"/>
          </a:xfrm>
          <a:prstGeom prst="rect">
            <a:avLst/>
          </a:prstGeom>
          <a:noFill/>
        </p:spPr>
        <p:txBody>
          <a:bodyPr wrap="none" rtlCol="0">
            <a:spAutoFit/>
          </a:bodyPr>
          <a:lstStyle/>
          <a:p>
            <a:r>
              <a:rPr lang="en-US" dirty="0"/>
              <a:t>B</a:t>
            </a:r>
          </a:p>
        </p:txBody>
      </p:sp>
      <p:pic>
        <p:nvPicPr>
          <p:cNvPr id="22" name="Picture 21">
            <a:extLst>
              <a:ext uri="{FF2B5EF4-FFF2-40B4-BE49-F238E27FC236}">
                <a16:creationId xmlns:a16="http://schemas.microsoft.com/office/drawing/2014/main" id="{D95A5494-95F5-824E-B142-F345B63F86F6}"/>
              </a:ext>
            </a:extLst>
          </p:cNvPr>
          <p:cNvPicPr>
            <a:picLocks noChangeAspect="1"/>
          </p:cNvPicPr>
          <p:nvPr/>
        </p:nvPicPr>
        <p:blipFill rotWithShape="1">
          <a:blip r:embed="rId5"/>
          <a:srcRect r="75577"/>
          <a:stretch/>
        </p:blipFill>
        <p:spPr>
          <a:xfrm>
            <a:off x="4303712" y="3206132"/>
            <a:ext cx="1471111" cy="1831220"/>
          </a:xfrm>
          <a:prstGeom prst="rect">
            <a:avLst/>
          </a:prstGeom>
        </p:spPr>
      </p:pic>
      <p:sp>
        <p:nvSpPr>
          <p:cNvPr id="23" name="TextBox 22">
            <a:extLst>
              <a:ext uri="{FF2B5EF4-FFF2-40B4-BE49-F238E27FC236}">
                <a16:creationId xmlns:a16="http://schemas.microsoft.com/office/drawing/2014/main" id="{B74EE35B-CFFD-5742-BD26-F96E96B02A20}"/>
              </a:ext>
            </a:extLst>
          </p:cNvPr>
          <p:cNvSpPr txBox="1"/>
          <p:nvPr/>
        </p:nvSpPr>
        <p:spPr>
          <a:xfrm>
            <a:off x="6049894" y="2866391"/>
            <a:ext cx="327334" cy="369332"/>
          </a:xfrm>
          <a:prstGeom prst="rect">
            <a:avLst/>
          </a:prstGeom>
          <a:noFill/>
        </p:spPr>
        <p:txBody>
          <a:bodyPr wrap="none" rtlCol="0">
            <a:spAutoFit/>
          </a:bodyPr>
          <a:lstStyle/>
          <a:p>
            <a:r>
              <a:rPr lang="en-US" dirty="0"/>
              <a:t>D</a:t>
            </a:r>
          </a:p>
        </p:txBody>
      </p:sp>
      <p:sp>
        <p:nvSpPr>
          <p:cNvPr id="24" name="TextBox 23">
            <a:extLst>
              <a:ext uri="{FF2B5EF4-FFF2-40B4-BE49-F238E27FC236}">
                <a16:creationId xmlns:a16="http://schemas.microsoft.com/office/drawing/2014/main" id="{C79A2A47-8264-F94D-A3AA-A70B4BA90B74}"/>
              </a:ext>
            </a:extLst>
          </p:cNvPr>
          <p:cNvSpPr txBox="1"/>
          <p:nvPr/>
        </p:nvSpPr>
        <p:spPr>
          <a:xfrm>
            <a:off x="305094" y="2841447"/>
            <a:ext cx="308098" cy="369332"/>
          </a:xfrm>
          <a:prstGeom prst="rect">
            <a:avLst/>
          </a:prstGeom>
          <a:noFill/>
        </p:spPr>
        <p:txBody>
          <a:bodyPr wrap="none" rtlCol="0">
            <a:spAutoFit/>
          </a:bodyPr>
          <a:lstStyle/>
          <a:p>
            <a:r>
              <a:rPr lang="en-US" dirty="0"/>
              <a:t>C</a:t>
            </a:r>
          </a:p>
        </p:txBody>
      </p:sp>
      <p:pic>
        <p:nvPicPr>
          <p:cNvPr id="25" name="Picture 24">
            <a:extLst>
              <a:ext uri="{FF2B5EF4-FFF2-40B4-BE49-F238E27FC236}">
                <a16:creationId xmlns:a16="http://schemas.microsoft.com/office/drawing/2014/main" id="{86059D03-CA53-5447-AD6A-4BD734881172}"/>
              </a:ext>
            </a:extLst>
          </p:cNvPr>
          <p:cNvPicPr>
            <a:picLocks noChangeAspect="1"/>
          </p:cNvPicPr>
          <p:nvPr/>
        </p:nvPicPr>
        <p:blipFill rotWithShape="1">
          <a:blip r:embed="rId6"/>
          <a:srcRect t="12650" r="11979"/>
          <a:stretch/>
        </p:blipFill>
        <p:spPr>
          <a:xfrm>
            <a:off x="126570" y="399735"/>
            <a:ext cx="5877217" cy="2033305"/>
          </a:xfrm>
          <a:prstGeom prst="rect">
            <a:avLst/>
          </a:prstGeom>
        </p:spPr>
      </p:pic>
      <p:pic>
        <p:nvPicPr>
          <p:cNvPr id="26" name="Picture 25">
            <a:extLst>
              <a:ext uri="{FF2B5EF4-FFF2-40B4-BE49-F238E27FC236}">
                <a16:creationId xmlns:a16="http://schemas.microsoft.com/office/drawing/2014/main" id="{63346329-BE44-9442-9E50-B2544DF8397B}"/>
              </a:ext>
            </a:extLst>
          </p:cNvPr>
          <p:cNvPicPr>
            <a:picLocks noChangeAspect="1"/>
          </p:cNvPicPr>
          <p:nvPr/>
        </p:nvPicPr>
        <p:blipFill rotWithShape="1">
          <a:blip r:embed="rId7"/>
          <a:srcRect t="13893" r="11979"/>
          <a:stretch/>
        </p:blipFill>
        <p:spPr>
          <a:xfrm>
            <a:off x="6126796" y="425135"/>
            <a:ext cx="5954246" cy="2033305"/>
          </a:xfrm>
          <a:prstGeom prst="rect">
            <a:avLst/>
          </a:prstGeom>
        </p:spPr>
      </p:pic>
      <p:pic>
        <p:nvPicPr>
          <p:cNvPr id="2" name="Picture 1">
            <a:extLst>
              <a:ext uri="{FF2B5EF4-FFF2-40B4-BE49-F238E27FC236}">
                <a16:creationId xmlns:a16="http://schemas.microsoft.com/office/drawing/2014/main" id="{7A3A3A3B-7271-7846-A3F4-6F99C5C0A0A5}"/>
              </a:ext>
            </a:extLst>
          </p:cNvPr>
          <p:cNvPicPr>
            <a:picLocks noChangeAspect="1"/>
          </p:cNvPicPr>
          <p:nvPr/>
        </p:nvPicPr>
        <p:blipFill>
          <a:blip r:embed="rId8"/>
          <a:stretch>
            <a:fillRect/>
          </a:stretch>
        </p:blipFill>
        <p:spPr>
          <a:xfrm>
            <a:off x="10185743" y="3169997"/>
            <a:ext cx="1636409" cy="1831220"/>
          </a:xfrm>
          <a:prstGeom prst="rect">
            <a:avLst/>
          </a:prstGeom>
        </p:spPr>
      </p:pic>
    </p:spTree>
    <p:extLst>
      <p:ext uri="{BB962C8B-B14F-4D97-AF65-F5344CB8AC3E}">
        <p14:creationId xmlns:p14="http://schemas.microsoft.com/office/powerpoint/2010/main" val="3470628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A830255-7B4F-E448-B5D1-ABD157462710}"/>
              </a:ext>
            </a:extLst>
          </p:cNvPr>
          <p:cNvSpPr txBox="1"/>
          <p:nvPr/>
        </p:nvSpPr>
        <p:spPr>
          <a:xfrm>
            <a:off x="336438" y="4993860"/>
            <a:ext cx="11519123" cy="1815882"/>
          </a:xfrm>
          <a:prstGeom prst="rect">
            <a:avLst/>
          </a:prstGeom>
          <a:noFill/>
        </p:spPr>
        <p:txBody>
          <a:bodyPr wrap="square" rtlCol="0">
            <a:spAutoFit/>
          </a:bodyPr>
          <a:lstStyle/>
          <a:p>
            <a:r>
              <a:rPr lang="en-US" sz="1400" b="1" dirty="0"/>
              <a:t>Supplemental Figure 6. SIV changes CD4 and CD8 T cell cytokine and granzyme B expression within lung granulomas compared to Mtb-only NHP </a:t>
            </a:r>
            <a:r>
              <a:rPr lang="en-US" sz="1400" dirty="0"/>
              <a:t>Absolute counts of cytokine production and granzyme B presence within CD4 and CD8 T cells of lung granulomas from Mtb-only (grey symbols), Mtb/SIV, and Mtb/αCD4 from NHP and from non-reactivated (blue) and reactivated (red) NHP. Each symbol is a lung granuloma and individual NHP are represented as different shapes. Kruskal-Wallis with Dunn’s adjusted p-values are reported, accounting for the following (4) comparisons: reactivator vs non-reactivator within each group and reactivators and non-reactivators across groups (Reactivators: Mtb/SIV vs Mtb/αCD4, non-reactivators: Mtb/SIV vs Mtb/αCD4). P-values &lt; 0.10 are shown. Lines represent medians. The number of granulomas within each group are as follows- Cytokine and Th1 cells (100 CD3 T cell threshold): 6 Mtb only, n = 30; 8 Mtb/SIV, n = 83; and 7 Mtb/αCD4 NHP, n = 43; Mtb/SIV 4 reactivators, n = 69, 4 non-reactivators, n = 14; Mtb/αCD4 NHP, 5 reactivators, n = 33, 2 non-reactivators, n = 10).</a:t>
            </a:r>
          </a:p>
        </p:txBody>
      </p:sp>
      <p:pic>
        <p:nvPicPr>
          <p:cNvPr id="2" name="Picture 1">
            <a:extLst>
              <a:ext uri="{FF2B5EF4-FFF2-40B4-BE49-F238E27FC236}">
                <a16:creationId xmlns:a16="http://schemas.microsoft.com/office/drawing/2014/main" id="{888B3A16-6C02-E342-B577-48A4AB666317}"/>
              </a:ext>
            </a:extLst>
          </p:cNvPr>
          <p:cNvPicPr>
            <a:picLocks noChangeAspect="1"/>
          </p:cNvPicPr>
          <p:nvPr/>
        </p:nvPicPr>
        <p:blipFill>
          <a:blip r:embed="rId3"/>
          <a:stretch>
            <a:fillRect/>
          </a:stretch>
        </p:blipFill>
        <p:spPr>
          <a:xfrm>
            <a:off x="0" y="0"/>
            <a:ext cx="11519122" cy="5176314"/>
          </a:xfrm>
          <a:prstGeom prst="rect">
            <a:avLst/>
          </a:prstGeom>
        </p:spPr>
      </p:pic>
    </p:spTree>
    <p:extLst>
      <p:ext uri="{BB962C8B-B14F-4D97-AF65-F5344CB8AC3E}">
        <p14:creationId xmlns:p14="http://schemas.microsoft.com/office/powerpoint/2010/main" val="2419680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alpha val="15000"/>
          </a:schemeClr>
        </a:solidFill>
        <a:effectLst/>
      </p:bgPr>
    </p:bg>
    <p:spTree>
      <p:nvGrpSpPr>
        <p:cNvPr id="1" name=""/>
        <p:cNvGrpSpPr/>
        <p:nvPr/>
      </p:nvGrpSpPr>
      <p:grpSpPr>
        <a:xfrm>
          <a:off x="0" y="0"/>
          <a:ext cx="0" cy="0"/>
          <a:chOff x="0" y="0"/>
          <a:chExt cx="0" cy="0"/>
        </a:xfrm>
      </p:grpSpPr>
      <p:sp>
        <p:nvSpPr>
          <p:cNvPr id="25" name="TextBox 24">
            <a:extLst>
              <a:ext uri="{FF2B5EF4-FFF2-40B4-BE49-F238E27FC236}">
                <a16:creationId xmlns:a16="http://schemas.microsoft.com/office/drawing/2014/main" id="{410E3D1D-57D9-724B-A7CF-82C5690F0B2D}"/>
              </a:ext>
            </a:extLst>
          </p:cNvPr>
          <p:cNvSpPr txBox="1"/>
          <p:nvPr/>
        </p:nvSpPr>
        <p:spPr>
          <a:xfrm>
            <a:off x="405391" y="4283842"/>
            <a:ext cx="10732599" cy="1384995"/>
          </a:xfrm>
          <a:prstGeom prst="rect">
            <a:avLst/>
          </a:prstGeom>
          <a:noFill/>
        </p:spPr>
        <p:txBody>
          <a:bodyPr wrap="square" rtlCol="0">
            <a:spAutoFit/>
          </a:bodyPr>
          <a:lstStyle/>
          <a:p>
            <a:r>
              <a:rPr lang="en-US" sz="1400" b="1" dirty="0"/>
              <a:t>Supplemental Figure 7. More activated T cells are within lung granulomas of Mtb/SIV compared to Mtb-only NHP. </a:t>
            </a:r>
            <a:r>
              <a:rPr lang="en-US" sz="1400" dirty="0"/>
              <a:t>A) Immunohistochemistry images of nuclei (blue), CD38 (green), CD3 (red) images from Mtb-only and Mtb/SIV NHP lung granulomas. Arrows identify CD3+CD38+ T cells. B) CD38+CD3+ T cells were quantified from 6 Mtb/SIV (n = 13) and 6 Mtb-only (n = 11) NHPs. Reactivators are identified in red and non-reactivators in blue. Each symbol represents a granuloma and each shape represents a different NHP. Quantification was performed on regions of interest (ROI, 20x image) of lung granulomas. Mann-Whitney test was used to determine significance between groups in granulomas (p value displayed). Lines represent median.</a:t>
            </a:r>
          </a:p>
        </p:txBody>
      </p:sp>
      <p:pic>
        <p:nvPicPr>
          <p:cNvPr id="4" name="Picture 3">
            <a:extLst>
              <a:ext uri="{FF2B5EF4-FFF2-40B4-BE49-F238E27FC236}">
                <a16:creationId xmlns:a16="http://schemas.microsoft.com/office/drawing/2014/main" id="{618CDD1C-6EDA-A74F-BFEA-435659C5579C}"/>
              </a:ext>
            </a:extLst>
          </p:cNvPr>
          <p:cNvPicPr>
            <a:picLocks noChangeAspect="1"/>
          </p:cNvPicPr>
          <p:nvPr/>
        </p:nvPicPr>
        <p:blipFill>
          <a:blip r:embed="rId2"/>
          <a:stretch>
            <a:fillRect/>
          </a:stretch>
        </p:blipFill>
        <p:spPr>
          <a:xfrm>
            <a:off x="8705132" y="1235282"/>
            <a:ext cx="2569692" cy="2845016"/>
          </a:xfrm>
          <a:prstGeom prst="rect">
            <a:avLst/>
          </a:prstGeom>
        </p:spPr>
      </p:pic>
      <p:sp>
        <p:nvSpPr>
          <p:cNvPr id="26" name="TextBox 25">
            <a:extLst>
              <a:ext uri="{FF2B5EF4-FFF2-40B4-BE49-F238E27FC236}">
                <a16:creationId xmlns:a16="http://schemas.microsoft.com/office/drawing/2014/main" id="{A20C0801-352A-234E-BBA6-356F32D66378}"/>
              </a:ext>
            </a:extLst>
          </p:cNvPr>
          <p:cNvSpPr txBox="1"/>
          <p:nvPr/>
        </p:nvSpPr>
        <p:spPr>
          <a:xfrm>
            <a:off x="405391" y="443109"/>
            <a:ext cx="41549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a:t>
            </a:r>
          </a:p>
        </p:txBody>
      </p:sp>
      <p:sp>
        <p:nvSpPr>
          <p:cNvPr id="27" name="TextBox 26">
            <a:extLst>
              <a:ext uri="{FF2B5EF4-FFF2-40B4-BE49-F238E27FC236}">
                <a16:creationId xmlns:a16="http://schemas.microsoft.com/office/drawing/2014/main" id="{C3339D85-CAEE-0044-9F86-5E3C1D4C08AE}"/>
              </a:ext>
            </a:extLst>
          </p:cNvPr>
          <p:cNvSpPr txBox="1"/>
          <p:nvPr/>
        </p:nvSpPr>
        <p:spPr>
          <a:xfrm>
            <a:off x="8485547" y="466642"/>
            <a:ext cx="41549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B)</a:t>
            </a:r>
          </a:p>
        </p:txBody>
      </p:sp>
      <p:grpSp>
        <p:nvGrpSpPr>
          <p:cNvPr id="29" name="Group 28">
            <a:extLst>
              <a:ext uri="{FF2B5EF4-FFF2-40B4-BE49-F238E27FC236}">
                <a16:creationId xmlns:a16="http://schemas.microsoft.com/office/drawing/2014/main" id="{0953C46B-8917-5847-968A-F3AA7298E42F}"/>
              </a:ext>
            </a:extLst>
          </p:cNvPr>
          <p:cNvGrpSpPr/>
          <p:nvPr/>
        </p:nvGrpSpPr>
        <p:grpSpPr>
          <a:xfrm>
            <a:off x="663105" y="735739"/>
            <a:ext cx="8042027" cy="3344559"/>
            <a:chOff x="1797579" y="449977"/>
            <a:chExt cx="8042027" cy="3344559"/>
          </a:xfrm>
        </p:grpSpPr>
        <p:grpSp>
          <p:nvGrpSpPr>
            <p:cNvPr id="30" name="Group 29">
              <a:extLst>
                <a:ext uri="{FF2B5EF4-FFF2-40B4-BE49-F238E27FC236}">
                  <a16:creationId xmlns:a16="http://schemas.microsoft.com/office/drawing/2014/main" id="{178713A7-AD07-F14A-8EF2-B88327616FDF}"/>
                </a:ext>
              </a:extLst>
            </p:cNvPr>
            <p:cNvGrpSpPr/>
            <p:nvPr/>
          </p:nvGrpSpPr>
          <p:grpSpPr>
            <a:xfrm>
              <a:off x="1797579" y="449977"/>
              <a:ext cx="8042027" cy="3344559"/>
              <a:chOff x="1797579" y="449977"/>
              <a:chExt cx="8042027" cy="3344559"/>
            </a:xfrm>
          </p:grpSpPr>
          <p:sp>
            <p:nvSpPr>
              <p:cNvPr id="39" name="TextBox 38">
                <a:extLst>
                  <a:ext uri="{FF2B5EF4-FFF2-40B4-BE49-F238E27FC236}">
                    <a16:creationId xmlns:a16="http://schemas.microsoft.com/office/drawing/2014/main" id="{D4E96A8A-C479-4441-9162-A8B9159911D1}"/>
                  </a:ext>
                </a:extLst>
              </p:cNvPr>
              <p:cNvSpPr txBox="1"/>
              <p:nvPr/>
            </p:nvSpPr>
            <p:spPr>
              <a:xfrm>
                <a:off x="2652200" y="449977"/>
                <a:ext cx="774571" cy="369332"/>
              </a:xfrm>
              <a:prstGeom prst="rect">
                <a:avLst/>
              </a:prstGeom>
              <a:noFill/>
            </p:spPr>
            <p:txBody>
              <a:bodyPr wrap="none" rtlCol="0">
                <a:spAutoFit/>
              </a:bodyPr>
              <a:lstStyle/>
              <a:p>
                <a:r>
                  <a:rPr lang="en-US" dirty="0"/>
                  <a:t>Nuclei</a:t>
                </a:r>
              </a:p>
            </p:txBody>
          </p:sp>
          <p:sp>
            <p:nvSpPr>
              <p:cNvPr id="40" name="TextBox 39">
                <a:extLst>
                  <a:ext uri="{FF2B5EF4-FFF2-40B4-BE49-F238E27FC236}">
                    <a16:creationId xmlns:a16="http://schemas.microsoft.com/office/drawing/2014/main" id="{DAEA084B-80DC-9B4B-9E88-3A71A3F54EB3}"/>
                  </a:ext>
                </a:extLst>
              </p:cNvPr>
              <p:cNvSpPr txBox="1"/>
              <p:nvPr/>
            </p:nvSpPr>
            <p:spPr>
              <a:xfrm>
                <a:off x="4594811" y="464019"/>
                <a:ext cx="684803" cy="369332"/>
              </a:xfrm>
              <a:prstGeom prst="rect">
                <a:avLst/>
              </a:prstGeom>
              <a:noFill/>
            </p:spPr>
            <p:txBody>
              <a:bodyPr wrap="none" rtlCol="0">
                <a:spAutoFit/>
              </a:bodyPr>
              <a:lstStyle/>
              <a:p>
                <a:r>
                  <a:rPr lang="en-US" dirty="0"/>
                  <a:t>CD38</a:t>
                </a:r>
              </a:p>
            </p:txBody>
          </p:sp>
          <p:sp>
            <p:nvSpPr>
              <p:cNvPr id="41" name="TextBox 40">
                <a:extLst>
                  <a:ext uri="{FF2B5EF4-FFF2-40B4-BE49-F238E27FC236}">
                    <a16:creationId xmlns:a16="http://schemas.microsoft.com/office/drawing/2014/main" id="{81D982E2-B21A-3344-B2FF-4E4AD5989B8A}"/>
                  </a:ext>
                </a:extLst>
              </p:cNvPr>
              <p:cNvSpPr txBox="1"/>
              <p:nvPr/>
            </p:nvSpPr>
            <p:spPr>
              <a:xfrm>
                <a:off x="6560691" y="464019"/>
                <a:ext cx="567784" cy="369332"/>
              </a:xfrm>
              <a:prstGeom prst="rect">
                <a:avLst/>
              </a:prstGeom>
              <a:noFill/>
            </p:spPr>
            <p:txBody>
              <a:bodyPr wrap="none" rtlCol="0">
                <a:spAutoFit/>
              </a:bodyPr>
              <a:lstStyle/>
              <a:p>
                <a:r>
                  <a:rPr lang="en-US" dirty="0"/>
                  <a:t>CD3</a:t>
                </a:r>
              </a:p>
            </p:txBody>
          </p:sp>
          <p:sp>
            <p:nvSpPr>
              <p:cNvPr id="42" name="TextBox 41">
                <a:extLst>
                  <a:ext uri="{FF2B5EF4-FFF2-40B4-BE49-F238E27FC236}">
                    <a16:creationId xmlns:a16="http://schemas.microsoft.com/office/drawing/2014/main" id="{A78899A6-3245-9F42-85FB-AE9B577073A1}"/>
                  </a:ext>
                </a:extLst>
              </p:cNvPr>
              <p:cNvSpPr txBox="1"/>
              <p:nvPr/>
            </p:nvSpPr>
            <p:spPr>
              <a:xfrm>
                <a:off x="8144424" y="449977"/>
                <a:ext cx="1190454" cy="369332"/>
              </a:xfrm>
              <a:prstGeom prst="rect">
                <a:avLst/>
              </a:prstGeom>
              <a:noFill/>
            </p:spPr>
            <p:txBody>
              <a:bodyPr wrap="none" rtlCol="0">
                <a:spAutoFit/>
              </a:bodyPr>
              <a:lstStyle/>
              <a:p>
                <a:r>
                  <a:rPr lang="en-US" dirty="0"/>
                  <a:t>Composite</a:t>
                </a:r>
              </a:p>
            </p:txBody>
          </p:sp>
          <p:sp>
            <p:nvSpPr>
              <p:cNvPr id="43" name="TextBox 42">
                <a:extLst>
                  <a:ext uri="{FF2B5EF4-FFF2-40B4-BE49-F238E27FC236}">
                    <a16:creationId xmlns:a16="http://schemas.microsoft.com/office/drawing/2014/main" id="{0D6DB66D-5D63-1842-A9CF-D2D26B38ED54}"/>
                  </a:ext>
                </a:extLst>
              </p:cNvPr>
              <p:cNvSpPr txBox="1"/>
              <p:nvPr/>
            </p:nvSpPr>
            <p:spPr>
              <a:xfrm rot="16200000">
                <a:off x="1456299" y="1326267"/>
                <a:ext cx="1051891" cy="369332"/>
              </a:xfrm>
              <a:prstGeom prst="rect">
                <a:avLst/>
              </a:prstGeom>
              <a:noFill/>
            </p:spPr>
            <p:txBody>
              <a:bodyPr wrap="none" rtlCol="0">
                <a:spAutoFit/>
              </a:bodyPr>
              <a:lstStyle/>
              <a:p>
                <a:r>
                  <a:rPr lang="en-US" dirty="0"/>
                  <a:t>Mtb-only</a:t>
                </a:r>
              </a:p>
            </p:txBody>
          </p:sp>
          <p:sp>
            <p:nvSpPr>
              <p:cNvPr id="44" name="TextBox 43">
                <a:extLst>
                  <a:ext uri="{FF2B5EF4-FFF2-40B4-BE49-F238E27FC236}">
                    <a16:creationId xmlns:a16="http://schemas.microsoft.com/office/drawing/2014/main" id="{9EBC9DFF-ADA6-6F48-8268-6128CE2CCD4F}"/>
                  </a:ext>
                </a:extLst>
              </p:cNvPr>
              <p:cNvSpPr txBox="1"/>
              <p:nvPr/>
            </p:nvSpPr>
            <p:spPr>
              <a:xfrm rot="16200000">
                <a:off x="1510048" y="3076508"/>
                <a:ext cx="965329" cy="369332"/>
              </a:xfrm>
              <a:prstGeom prst="rect">
                <a:avLst/>
              </a:prstGeom>
              <a:noFill/>
            </p:spPr>
            <p:txBody>
              <a:bodyPr wrap="none" rtlCol="0">
                <a:spAutoFit/>
              </a:bodyPr>
              <a:lstStyle/>
              <a:p>
                <a:r>
                  <a:rPr lang="en-US" dirty="0"/>
                  <a:t>Mtb/SIV</a:t>
                </a:r>
              </a:p>
            </p:txBody>
          </p:sp>
          <p:pic>
            <p:nvPicPr>
              <p:cNvPr id="45" name="Picture 44" descr="A star filled sky&#10;&#10;Description automatically generated">
                <a:extLst>
                  <a:ext uri="{FF2B5EF4-FFF2-40B4-BE49-F238E27FC236}">
                    <a16:creationId xmlns:a16="http://schemas.microsoft.com/office/drawing/2014/main" id="{DF60A09E-DEB0-764F-BB0F-E265AFC27EC9}"/>
                  </a:ext>
                </a:extLst>
              </p:cNvPr>
              <p:cNvPicPr>
                <a:picLocks noChangeAspect="1"/>
              </p:cNvPicPr>
              <p:nvPr/>
            </p:nvPicPr>
            <p:blipFill rotWithShape="1">
              <a:blip r:embed="rId3"/>
              <a:srcRect t="39030" r="41322" b="17887"/>
              <a:stretch/>
            </p:blipFill>
            <p:spPr>
              <a:xfrm>
                <a:off x="5976057" y="2347935"/>
                <a:ext cx="1735473" cy="1446601"/>
              </a:xfrm>
              <a:prstGeom prst="rect">
                <a:avLst/>
              </a:prstGeom>
            </p:spPr>
          </p:pic>
          <p:pic>
            <p:nvPicPr>
              <p:cNvPr id="46" name="Picture 45" descr="A picture containing outdoor, grass, sitting, green&#10;&#10;Description automatically generated">
                <a:extLst>
                  <a:ext uri="{FF2B5EF4-FFF2-40B4-BE49-F238E27FC236}">
                    <a16:creationId xmlns:a16="http://schemas.microsoft.com/office/drawing/2014/main" id="{0C8978C2-722E-CB40-B453-81E81CADC1FD}"/>
                  </a:ext>
                </a:extLst>
              </p:cNvPr>
              <p:cNvPicPr>
                <a:picLocks noChangeAspect="1"/>
              </p:cNvPicPr>
              <p:nvPr/>
            </p:nvPicPr>
            <p:blipFill rotWithShape="1">
              <a:blip r:embed="rId4"/>
              <a:srcRect t="39378" r="41154" b="17878"/>
              <a:stretch/>
            </p:blipFill>
            <p:spPr>
              <a:xfrm>
                <a:off x="4067316" y="2353130"/>
                <a:ext cx="1742290" cy="1439799"/>
              </a:xfrm>
              <a:prstGeom prst="rect">
                <a:avLst/>
              </a:prstGeom>
            </p:spPr>
          </p:pic>
          <p:pic>
            <p:nvPicPr>
              <p:cNvPr id="47" name="Picture 46" descr="A picture containing sitting, apple, monitor, blue&#10;&#10;Description automatically generated">
                <a:extLst>
                  <a:ext uri="{FF2B5EF4-FFF2-40B4-BE49-F238E27FC236}">
                    <a16:creationId xmlns:a16="http://schemas.microsoft.com/office/drawing/2014/main" id="{746BA47C-C2CB-714F-A10D-BD183649D7A3}"/>
                  </a:ext>
                </a:extLst>
              </p:cNvPr>
              <p:cNvPicPr>
                <a:picLocks noChangeAspect="1"/>
              </p:cNvPicPr>
              <p:nvPr/>
            </p:nvPicPr>
            <p:blipFill rotWithShape="1">
              <a:blip r:embed="rId5"/>
              <a:srcRect t="37671" r="39604" b="18739"/>
              <a:stretch/>
            </p:blipFill>
            <p:spPr>
              <a:xfrm>
                <a:off x="2166911" y="2341137"/>
                <a:ext cx="1745940" cy="1433339"/>
              </a:xfrm>
              <a:prstGeom prst="rect">
                <a:avLst/>
              </a:prstGeom>
            </p:spPr>
          </p:pic>
          <p:pic>
            <p:nvPicPr>
              <p:cNvPr id="48" name="Picture 47" descr="A picture containing sitting, grass, front, star&#10;&#10;Description automatically generated">
                <a:extLst>
                  <a:ext uri="{FF2B5EF4-FFF2-40B4-BE49-F238E27FC236}">
                    <a16:creationId xmlns:a16="http://schemas.microsoft.com/office/drawing/2014/main" id="{B1B4A037-4C01-494F-875C-83D0A1394EE5}"/>
                  </a:ext>
                </a:extLst>
              </p:cNvPr>
              <p:cNvPicPr>
                <a:picLocks noChangeAspect="1"/>
              </p:cNvPicPr>
              <p:nvPr/>
            </p:nvPicPr>
            <p:blipFill rotWithShape="1">
              <a:blip r:embed="rId6"/>
              <a:srcRect l="1" t="38976" r="41650" b="17748"/>
              <a:stretch/>
            </p:blipFill>
            <p:spPr>
              <a:xfrm>
                <a:off x="7873840" y="2341133"/>
                <a:ext cx="1725769" cy="1453403"/>
              </a:xfrm>
              <a:prstGeom prst="rect">
                <a:avLst/>
              </a:prstGeom>
            </p:spPr>
          </p:pic>
          <p:cxnSp>
            <p:nvCxnSpPr>
              <p:cNvPr id="49" name="Straight Arrow Connector 48">
                <a:extLst>
                  <a:ext uri="{FF2B5EF4-FFF2-40B4-BE49-F238E27FC236}">
                    <a16:creationId xmlns:a16="http://schemas.microsoft.com/office/drawing/2014/main" id="{BD97A269-D8CD-CF43-8919-ACB15AD4237B}"/>
                  </a:ext>
                </a:extLst>
              </p:cNvPr>
              <p:cNvCxnSpPr/>
              <p:nvPr/>
            </p:nvCxnSpPr>
            <p:spPr>
              <a:xfrm flipV="1">
                <a:off x="8041561" y="3261175"/>
                <a:ext cx="69011" cy="9489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E5A3C59A-8DA9-A740-9FF4-14891CD2661B}"/>
                  </a:ext>
                </a:extLst>
              </p:cNvPr>
              <p:cNvCxnSpPr/>
              <p:nvPr/>
            </p:nvCxnSpPr>
            <p:spPr>
              <a:xfrm flipV="1">
                <a:off x="9190869" y="3058460"/>
                <a:ext cx="69011" cy="9489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11A4D19C-2470-2049-9112-93656A38BE60}"/>
                  </a:ext>
                </a:extLst>
              </p:cNvPr>
              <p:cNvCxnSpPr/>
              <p:nvPr/>
            </p:nvCxnSpPr>
            <p:spPr>
              <a:xfrm flipV="1">
                <a:off x="9190870" y="3270987"/>
                <a:ext cx="69011" cy="9489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pic>
            <p:nvPicPr>
              <p:cNvPr id="52" name="Picture 51" descr="A close up of a star filled sky&#10;&#10;Description automatically generated">
                <a:extLst>
                  <a:ext uri="{FF2B5EF4-FFF2-40B4-BE49-F238E27FC236}">
                    <a16:creationId xmlns:a16="http://schemas.microsoft.com/office/drawing/2014/main" id="{4B120A05-8E43-7D4B-BEFA-8F4A88370205}"/>
                  </a:ext>
                </a:extLst>
              </p:cNvPr>
              <p:cNvPicPr>
                <a:picLocks noChangeAspect="1"/>
              </p:cNvPicPr>
              <p:nvPr/>
            </p:nvPicPr>
            <p:blipFill rotWithShape="1">
              <a:blip r:embed="rId7"/>
              <a:srcRect l="5970" t="18705" r="19502"/>
              <a:stretch/>
            </p:blipFill>
            <p:spPr>
              <a:xfrm>
                <a:off x="5958198" y="790157"/>
                <a:ext cx="1753332" cy="1433339"/>
              </a:xfrm>
              <a:prstGeom prst="rect">
                <a:avLst/>
              </a:prstGeom>
            </p:spPr>
          </p:pic>
          <p:pic>
            <p:nvPicPr>
              <p:cNvPr id="53" name="Picture 52" descr="A picture containing monitor, screen, sitting, apple&#10;&#10;Description automatically generated">
                <a:extLst>
                  <a:ext uri="{FF2B5EF4-FFF2-40B4-BE49-F238E27FC236}">
                    <a16:creationId xmlns:a16="http://schemas.microsoft.com/office/drawing/2014/main" id="{B2A29E97-00EC-8E4C-B88E-91EE29D66874}"/>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20000" contrast="20000"/>
                        </a14:imgEffect>
                      </a14:imgLayer>
                    </a14:imgProps>
                  </a:ext>
                </a:extLst>
              </a:blip>
              <a:srcRect l="5260" t="18385" r="20235"/>
              <a:stretch/>
            </p:blipFill>
            <p:spPr>
              <a:xfrm>
                <a:off x="2166911" y="783244"/>
                <a:ext cx="1745940" cy="1433339"/>
              </a:xfrm>
              <a:prstGeom prst="rect">
                <a:avLst/>
              </a:prstGeom>
            </p:spPr>
          </p:pic>
          <p:pic>
            <p:nvPicPr>
              <p:cNvPr id="54" name="Picture 53" descr="A picture containing animal, worm, grass, green&#10;&#10;Description automatically generated">
                <a:extLst>
                  <a:ext uri="{FF2B5EF4-FFF2-40B4-BE49-F238E27FC236}">
                    <a16:creationId xmlns:a16="http://schemas.microsoft.com/office/drawing/2014/main" id="{7293F577-2890-2340-8EDE-4B77CF5C5778}"/>
                  </a:ext>
                </a:extLst>
              </p:cNvPr>
              <p:cNvPicPr>
                <a:picLocks noChangeAspect="1"/>
              </p:cNvPicPr>
              <p:nvPr/>
            </p:nvPicPr>
            <p:blipFill rotWithShape="1">
              <a:blip r:embed="rId10"/>
              <a:srcRect l="6701" t="18956" r="19337"/>
              <a:stretch/>
            </p:blipFill>
            <p:spPr>
              <a:xfrm>
                <a:off x="4067315" y="790157"/>
                <a:ext cx="1736419" cy="1433339"/>
              </a:xfrm>
              <a:prstGeom prst="rect">
                <a:avLst/>
              </a:prstGeom>
            </p:spPr>
          </p:pic>
          <p:pic>
            <p:nvPicPr>
              <p:cNvPr id="55" name="Picture 54" descr="A picture containing star&#10;&#10;Description automatically generated">
                <a:extLst>
                  <a:ext uri="{FF2B5EF4-FFF2-40B4-BE49-F238E27FC236}">
                    <a16:creationId xmlns:a16="http://schemas.microsoft.com/office/drawing/2014/main" id="{EF9A01F1-2765-444E-BB16-C2D152217823}"/>
                  </a:ext>
                </a:extLst>
              </p:cNvPr>
              <p:cNvPicPr>
                <a:picLocks noChangeAspect="1"/>
              </p:cNvPicPr>
              <p:nvPr/>
            </p:nvPicPr>
            <p:blipFill rotWithShape="1">
              <a:blip r:embed="rId11"/>
              <a:srcRect l="5979" t="18705" r="19382"/>
              <a:stretch/>
            </p:blipFill>
            <p:spPr>
              <a:xfrm>
                <a:off x="7846275" y="790157"/>
                <a:ext cx="1753333" cy="1433339"/>
              </a:xfrm>
              <a:prstGeom prst="rect">
                <a:avLst/>
              </a:prstGeom>
            </p:spPr>
          </p:pic>
          <p:cxnSp>
            <p:nvCxnSpPr>
              <p:cNvPr id="56" name="Straight Arrow Connector 55">
                <a:extLst>
                  <a:ext uri="{FF2B5EF4-FFF2-40B4-BE49-F238E27FC236}">
                    <a16:creationId xmlns:a16="http://schemas.microsoft.com/office/drawing/2014/main" id="{006F872A-AD70-AB44-BCE7-1392CC137F01}"/>
                  </a:ext>
                </a:extLst>
              </p:cNvPr>
              <p:cNvCxnSpPr/>
              <p:nvPr/>
            </p:nvCxnSpPr>
            <p:spPr>
              <a:xfrm flipV="1">
                <a:off x="9770595" y="2411861"/>
                <a:ext cx="69011" cy="9489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3F7AFA4B-5B9C-4248-AB94-AE6433FB83EB}"/>
                  </a:ext>
                </a:extLst>
              </p:cNvPr>
              <p:cNvCxnSpPr>
                <a:cxnSpLocks/>
              </p:cNvCxnSpPr>
              <p:nvPr/>
            </p:nvCxnSpPr>
            <p:spPr>
              <a:xfrm flipV="1">
                <a:off x="9334878" y="1958219"/>
                <a:ext cx="69011" cy="9489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8" name="Straight Arrow Connector 37">
              <a:extLst>
                <a:ext uri="{FF2B5EF4-FFF2-40B4-BE49-F238E27FC236}">
                  <a16:creationId xmlns:a16="http://schemas.microsoft.com/office/drawing/2014/main" id="{19DA73E6-147A-2947-81F8-985CA5DC71D8}"/>
                </a:ext>
              </a:extLst>
            </p:cNvPr>
            <p:cNvCxnSpPr/>
            <p:nvPr/>
          </p:nvCxnSpPr>
          <p:spPr>
            <a:xfrm flipV="1">
              <a:off x="9205058" y="1721162"/>
              <a:ext cx="69011" cy="94890"/>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712498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99148</TotalTime>
  <Words>1651</Words>
  <Application>Microsoft Macintosh PowerPoint</Application>
  <PresentationFormat>Widescreen</PresentationFormat>
  <Paragraphs>32</Paragraphs>
  <Slides>12</Slides>
  <Notes>8</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Arial</vt:lpstr>
      <vt:lpstr>Calibri</vt:lpstr>
      <vt:lpstr>Calibri Light</vt: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Diedrich, Collin R</dc:creator>
  <cp:lastModifiedBy>Diedrich, Collin R</cp:lastModifiedBy>
  <cp:revision>540</cp:revision>
  <cp:lastPrinted>2020-02-03T14:27:24Z</cp:lastPrinted>
  <dcterms:created xsi:type="dcterms:W3CDTF">2018-10-04T19:51:18Z</dcterms:created>
  <dcterms:modified xsi:type="dcterms:W3CDTF">2020-04-27T19:19:25Z</dcterms:modified>
</cp:coreProperties>
</file>

<file path=docProps/thumbnail.jpeg>
</file>